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sldIdLst>
    <p:sldId id="282" r:id="rId5"/>
    <p:sldId id="308" r:id="rId6"/>
    <p:sldId id="345" r:id="rId7"/>
    <p:sldId id="378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6" r:id="rId21"/>
    <p:sldId id="399" r:id="rId22"/>
    <p:sldId id="398" r:id="rId23"/>
    <p:sldId id="400" r:id="rId24"/>
    <p:sldId id="401" r:id="rId25"/>
    <p:sldId id="402" r:id="rId26"/>
    <p:sldId id="395" r:id="rId27"/>
    <p:sldId id="407" r:id="rId28"/>
    <p:sldId id="403" r:id="rId29"/>
    <p:sldId id="404" r:id="rId30"/>
    <p:sldId id="405" r:id="rId31"/>
    <p:sldId id="408" r:id="rId32"/>
    <p:sldId id="409" r:id="rId33"/>
    <p:sldId id="410" r:id="rId34"/>
    <p:sldId id="433" r:id="rId35"/>
    <p:sldId id="412" r:id="rId36"/>
    <p:sldId id="434" r:id="rId37"/>
    <p:sldId id="413" r:id="rId38"/>
    <p:sldId id="414" r:id="rId39"/>
    <p:sldId id="415" r:id="rId40"/>
    <p:sldId id="416" r:id="rId41"/>
    <p:sldId id="417" r:id="rId42"/>
    <p:sldId id="418" r:id="rId43"/>
    <p:sldId id="419" r:id="rId44"/>
    <p:sldId id="435" r:id="rId45"/>
    <p:sldId id="420" r:id="rId46"/>
    <p:sldId id="421" r:id="rId47"/>
    <p:sldId id="422" r:id="rId48"/>
    <p:sldId id="423" r:id="rId49"/>
    <p:sldId id="424" r:id="rId50"/>
    <p:sldId id="436" r:id="rId51"/>
    <p:sldId id="425" r:id="rId52"/>
    <p:sldId id="426" r:id="rId53"/>
    <p:sldId id="437" r:id="rId54"/>
    <p:sldId id="427" r:id="rId55"/>
    <p:sldId id="439" r:id="rId56"/>
    <p:sldId id="431" r:id="rId57"/>
    <p:sldId id="432" r:id="rId58"/>
    <p:sldId id="440" r:id="rId59"/>
    <p:sldId id="406" r:id="rId60"/>
    <p:sldId id="428" r:id="rId61"/>
    <p:sldId id="429" r:id="rId62"/>
    <p:sldId id="38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E7A638-9D50-4CF5-A8CB-B320F4624C46}">
          <p14:sldIdLst>
            <p14:sldId id="282"/>
            <p14:sldId id="308"/>
            <p14:sldId id="345"/>
            <p14:sldId id="378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9"/>
            <p14:sldId id="398"/>
            <p14:sldId id="400"/>
            <p14:sldId id="401"/>
            <p14:sldId id="402"/>
            <p14:sldId id="395"/>
            <p14:sldId id="407"/>
            <p14:sldId id="403"/>
            <p14:sldId id="404"/>
            <p14:sldId id="405"/>
            <p14:sldId id="408"/>
            <p14:sldId id="409"/>
            <p14:sldId id="410"/>
            <p14:sldId id="433"/>
            <p14:sldId id="412"/>
            <p14:sldId id="434"/>
            <p14:sldId id="413"/>
            <p14:sldId id="414"/>
            <p14:sldId id="415"/>
            <p14:sldId id="416"/>
            <p14:sldId id="417"/>
            <p14:sldId id="418"/>
            <p14:sldId id="419"/>
            <p14:sldId id="435"/>
            <p14:sldId id="420"/>
            <p14:sldId id="421"/>
            <p14:sldId id="422"/>
            <p14:sldId id="423"/>
            <p14:sldId id="424"/>
            <p14:sldId id="436"/>
            <p14:sldId id="425"/>
            <p14:sldId id="426"/>
            <p14:sldId id="437"/>
            <p14:sldId id="427"/>
            <p14:sldId id="439"/>
            <p14:sldId id="431"/>
            <p14:sldId id="432"/>
            <p14:sldId id="440"/>
            <p14:sldId id="406"/>
            <p14:sldId id="428"/>
            <p14:sldId id="42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54C"/>
    <a:srgbClr val="0F4B0D"/>
    <a:srgbClr val="000000"/>
    <a:srgbClr val="115411"/>
    <a:srgbClr val="196C1C"/>
    <a:srgbClr val="2C782D"/>
    <a:srgbClr val="2F792E"/>
    <a:srgbClr val="1A6332"/>
    <a:srgbClr val="0070C0"/>
    <a:srgbClr val="04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–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1" autoAdjust="0"/>
  </p:normalViewPr>
  <p:slideViewPr>
    <p:cSldViewPr snapToGrid="0" snapToObjects="1" showGuides="1">
      <p:cViewPr varScale="1">
        <p:scale>
          <a:sx n="47" d="100"/>
          <a:sy n="47" d="100"/>
        </p:scale>
        <p:origin x="141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0591-2E3C-5F42-A4E1-C0F5A0F4E5D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B951A-A665-1949-AEDB-B62DC9BE7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90C5-9F84-E132-76CA-0DA6970E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BFFE3-6640-9B1F-34B5-4BA77F0F7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B94C4-6A3E-CFCD-289D-4246179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https://www.airbnb.com/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F72AC-B609-F87B-F4A3-1E172C74F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1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2CED8-FFA6-6E63-41D9-012AC5000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C5393D-82BF-9A0A-817B-B90394FB5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C787E-61D5-99B2-69E1-5DA69EAAE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EC79E-7E53-00D8-7342-F1E4AD6E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32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D4C76-D1AB-5953-26D3-7DC51C88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2EB87-2FB9-C4E1-5A48-AAA5A5D1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EACA-E645-F8C8-2B33-5634F1DF6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960BD-5707-657A-1CD9-A86478099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9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DDB71-9475-DAA2-E940-70C3D3DB3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9A768-CF5C-D0D0-659E-8464BBC2B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816C6-7FB9-C5E2-16C4-3CB46DC83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AC9A-08D1-33BE-42B1-5F45D995F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65F-592E-CBFB-8314-2DE2255F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BB6C87-1CAE-55CC-82E5-77C8E10AF9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6BB1F-A8AD-17F9-BC48-9F76CE98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56A95-794D-F1EA-6020-7BDC799E5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69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6105F-5796-8549-3315-65F41389D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D2460-7BBD-EFAC-3E5E-1160149B5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A0ECC-6343-B316-8447-3B2DCB258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https://github.com/airbnb/javascript/tree/master/react</a:t>
            </a:r>
            <a:r>
              <a:rPr lang="en-US" dirty="0"/>
              <a:t> – </a:t>
            </a:r>
            <a:r>
              <a:rPr lang="en-US" dirty="0" err="1"/>
              <a:t>dokumentacija</a:t>
            </a:r>
            <a:r>
              <a:rPr lang="en-US" dirty="0"/>
              <a:t>,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vazno</a:t>
            </a:r>
            <a:r>
              <a:rPr lang="en-US" dirty="0"/>
              <a:t>!!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DF4DD-8952-951D-0E48-279012EEC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81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C086-13A0-C074-B496-A93EFFD2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6C045-44DA-8CC7-D75E-24413124E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B1DBB-133F-65D7-FC42-692E4990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F66F-E10C-BF25-261C-793FF399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9198-AE2B-D8C6-C353-19393988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29D5F-4642-D4E0-8A25-99A07EDD5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FA721-4484-C188-5011-0ACAD96F0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99D30-7557-4050-A5FE-6462DE49E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3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9352-6D76-40A2-5C41-98060ACB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5A715-5323-65DC-6D28-AA9D0FBC8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9059-FE35-92EA-7267-7236FED6E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4E2D-283D-3E3D-7EDC-16C2D9AAB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4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96BB-1A67-D3E7-D185-31787F0E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20BFB-19BF-28E1-D06E-DA930F13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5A8CA-6D85-D717-D361-99197099F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BCB04-310D-3B94-752B-01F4ABC1C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5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2FFB-5359-9CE0-7193-7058CCD12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601CF-EAAD-2D22-C770-752EF080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A31CC-C448-4A80-1904-527952370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https://codesandbox.io/p/sandbox/react-props-xz4cdt</a:t>
            </a:r>
            <a:r>
              <a:rPr lang="en-US" dirty="0"/>
              <a:t> – fork and practice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86F73-BEAA-B098-8820-0F0B68800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1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35EA-9235-F233-73EC-CD48FA19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86BFA-36B4-38D0-8601-28DA59F68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35205-60DD-4F0E-8717-1EE73641D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8011-23F7-EF2E-95A6-BECDE8428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871E8-2422-1B9C-891B-685661717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B365-EF25-130A-2987-18AB472F6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F45E7-21AC-56B3-D153-811ECAD5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https://chromewebstore.google.com/detail/react-developer-tools/fmkadmapgofadopljbjfkapdkoienihi?hl=en&amp;pli=1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7AA2-2C98-B3CD-F56C-35BD800DC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6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EFF6-B171-831A-73FC-8A9FE128D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E320-BD45-6538-CF96-4E709CFB6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F24E3-34E6-13A3-9BB2-3833661EA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A6DE-D8F3-655F-E6AD-E4C55765F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4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E9F49-9561-A8FD-4EED-4F895DD9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D6F4-F5CF-2B9F-113E-20D9A9588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AF0B-79F9-9A58-8CC0-60C59E7B1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37696-0C3D-7CA2-1930-58BEEC371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53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CD9-7EFB-376C-952D-AE29C3687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D0828E-EF95-6DF3-B4DC-D43FD2CA8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9F10-E83C-0841-3F8F-F3193DF9F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7C9D-54C8-ACA7-6E6E-D5A49B6B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85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4B8E-EAE5-4D70-9170-F7D4F510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EA73F-66EB-EA4A-4809-F3CBDD22B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54D42-CDF9-ACDD-0069-A019BBCC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2758-F364-5902-7B79-AAEE1B2C1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5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EF0B-B7D7-62A1-9569-182F99B3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AC4E2-C7EE-FDB0-6462-DCDA78D2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72709-86AA-926E-2D56-407BC243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36DF-FA03-77CA-CDFE-765A02E722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5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62DB-62DD-F7FA-66C8-DD05E3C9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1A1C9-F810-E406-2B0E-094B0A593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0F1AE-1FA1-2FD1-16B1-62FBEDDD5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https://codesandbox.io/p/sandbox/zd2wly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5B1BF-F199-DE46-C347-F0007BB85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08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BF1D3-B17E-49B3-6820-273E86E5F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C3BD40-4DEB-D2CB-0788-2DB75CA46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7004-2471-9230-8D3C-8FC8EAB7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D8D5-51A8-0C4B-EE3D-26B900DB87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2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C1EF-0A7A-CADA-5A1B-4619DA2FD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01680-B54E-118D-4B84-04E09FE0A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B4AB8-40D4-F92E-4896-51DACD64C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9372-2636-E929-799D-C3832BB0D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4C12-2BEA-A8BF-76A1-BB255B1D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BB89F-AE32-5B35-A291-7B3E49022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F93BF5-00BC-0CB8-A276-8C198A236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26DD7-53BE-00B2-B538-03CDD0D6C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F5CD-A2DA-DD60-9A45-CC97E036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C1F54-F75E-E6EF-02BB-6B7640CF5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DBDA2-31AB-B8AC-5E4B-BFEBC5570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1C05-6BC9-2947-A3F1-2736F5A62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2DFB-D4A2-8C14-8F36-08F292CA5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CBBCC-FD46-4D0D-4004-B87B425FC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38719-6B3C-6817-D66F-36A21A6E2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6C529-1377-AE2E-1E96-FA769E130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1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36809-6D1F-4571-A6E0-DF5BAFC6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B3B0C-5757-2EE8-F3CB-A33E81622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827C8-D0B1-0FF5-BE29-4980075AF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E6F6D-7413-1F22-65E0-09F4F28A8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19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ABA9-C4DC-C800-8760-AB7AA5DB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8EDDA-E91C-A930-C0A1-C20BE028D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F02DF-4308-D9BE-9F10-25832B873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81A39-39A7-E925-82BE-FBE1A3E7E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35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17414-0741-5E4D-BB79-17E7EC6C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263E26-C9A9-B357-161F-2E6706A0B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3D9F9-5795-4862-B793-325045F2D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36AB-E319-0503-765B-A997F40D5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457E5-573D-DEDF-3490-749527EF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6D1186-2EA5-A4ED-71F3-658B0972F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97282-F164-5703-4646-A1447DEE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086C-AAD6-2834-BF53-343F92A48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05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DF0B-C092-61E2-D0F1-4386C9DE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0CCFF-9C05-F1FA-9F07-1627B745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36B46-3A41-BB75-1608-1BE8F61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3023-D5A1-B1F3-B149-7E126AC72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3EF1-5A4C-B7F8-B6E1-B11D6050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FDA0D-309F-7B1A-46FA-371FAAC4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4B27D-AD94-6391-F049-BAC9CCC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872E-9EF0-730B-A376-77875A478A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65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0C78-C7B1-BFE7-1012-EFF40A52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8832D-CF60-925C-C2EB-AEB975E91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C16B0-DC06-C314-9867-5A5F696E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https://developer.mozilla.org/en-US/docs/Web/JavaScript/Reference/Operators/Destructuring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D196A-5819-4A51-519B-A087279BA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28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0BB4-7FE1-7F24-FF3E-E4D08F4B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DA944-F05C-81B4-2927-3B731B5EF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BB341-6B56-D1FC-A8E5-1DE62AAB5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r-HR" dirty="0"/>
              <a:t>https://en.wikipedia.org/wiki/Single-responsibility_principle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https://developer.mozilla.org/en-US/docs/Web/JavaScript/Reference/Operators/Conditional_operator</a:t>
            </a:r>
            <a:endParaRPr lang="en-US" dirty="0"/>
          </a:p>
          <a:p>
            <a:endParaRPr lang="en-US" dirty="0"/>
          </a:p>
          <a:p>
            <a:r>
              <a:rPr lang="hr-HR" dirty="0"/>
              <a:t>https://legacy.reactjs.org/docs/conditional-rendering.html#inline-if-with-logical--operator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7AE5-9850-5D4E-9AFF-90DEBEEA1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826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4905D-29EC-A623-97CE-37BFD4B3C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1057D-C2A9-FA71-943F-67B3FCEF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13D17-515B-E966-C8A1-F766EAE9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BC654-724C-E71D-DE4F-3E99818B3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DEED4-C7AC-A7F6-1C36-B6186617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BC740-18B2-5A1B-4897-EBE3B55B8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ADE3-73F8-8E92-3310-49CF0B600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Ref:	</a:t>
            </a:r>
          </a:p>
          <a:p>
            <a:pPr marL="171450" indent="-171450">
              <a:buFontTx/>
              <a:buChar char="-"/>
            </a:pPr>
            <a:r>
              <a:rPr lang="hr-HR" dirty="0"/>
              <a:t>https://www.w3schools.com/react/react_jsx.asp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CCD8-545E-B6AA-9481-80CFEDDC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95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1E5AB-92C6-6163-B0C7-913A60ED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8A5BC-0846-B0D0-5148-8F4532485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DB75F-539F-2269-ADEC-870FA21A9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https://www.w3schools.com/tags/ref_eventattributes.asp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2DDBC-13E2-0315-C136-3AA13E3CF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9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ABD7-3415-B956-F0A5-3F72F767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94E51-4F43-5196-5E65-0A1884234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752D2-BE3B-853B-5E91-9A31F5F0E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Forkajte</a:t>
            </a:r>
            <a:r>
              <a:rPr lang="en-US" dirty="0"/>
              <a:t> - https://codesandbox.io/p/sandbox/4f6yfl</a:t>
            </a:r>
          </a:p>
          <a:p>
            <a:endParaRPr lang="en-US" dirty="0"/>
          </a:p>
          <a:p>
            <a:r>
              <a:rPr lang="en-US" dirty="0"/>
              <a:t>https://legacy.reactjs.org/docs/forms.html#controlled-components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72EB-5C24-3949-7176-4DC97C930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88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03CC6-26C6-525A-3920-E6F9B2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7A73A-CB45-ED0B-09CA-75D050643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B33B9-D2EF-7DC3-2D5B-30046EF0F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A9799-4F92-3A48-F5FA-B769E42E0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70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90B85-EEB8-0F76-B1B9-F40A63D7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C460-5F72-96B6-5ADE-65972733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24DAF-CA4A-DA27-EA1A-EE2EB48F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F844B-AD42-FE20-0EC4-0600F2049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844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1EE2-F44C-97F2-B3BB-8CBE69C6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4600F-47B2-8218-CFD1-D8F1DA061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28C0-DCCD-9229-81F5-F20C96B0E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047E7-7773-82DD-F6F7-E950B4D5D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12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C55F-9A22-FDBF-16B9-E84C4F45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7D4F4-571D-0FE0-A803-27D16340A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76AFE-D7B3-91D1-8124-8D0842B59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804D5-1989-9B0A-B3DF-3704330BF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66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25A1-0063-F578-C9FB-60249F34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CD0FB-D8E9-7F6F-A36F-3E32CCBE8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FBDF9-72B1-7742-DCFA-17EB683F5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69E90-586E-A3EB-8DA9-CF8D76A0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63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C2F7E-9F1B-C2E9-8020-590D543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E7A4-8DB9-C2D8-9A36-AE9BD7A71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B16D3-FF4B-5C08-7E54-60C113150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https://legacy.reactjs.org/docs/hooks-intro.html</a:t>
            </a:r>
          </a:p>
          <a:p>
            <a:endParaRPr lang="en-US" dirty="0"/>
          </a:p>
          <a:p>
            <a:r>
              <a:rPr lang="en-US" dirty="0"/>
              <a:t>https://legacy.reactjs.org/docs/hooks-faq.html#should-i-use-hooks-classes-or-a-mix-of-both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D696-B1F0-0DBA-BAB5-D32FBBAC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187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BD79-5E0A-2E93-12EE-4E13A88C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49F6A-280E-7873-F14E-E11C57E8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C3A59-B5DA-D884-0D6C-F4583A12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73BC-27B4-2D64-03E5-FBCC508A0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1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AA41C-F321-E358-50ED-FE88EF946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AC48B-4561-B195-EC5A-67B3ACCD3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E6FE8-F690-8611-5CE8-F98EEEB89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dirty="0">
                <a:solidFill>
                  <a:srgbClr val="A39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hr-HR" b="0" dirty="0">
                <a:solidFill>
                  <a:srgbClr val="EBEBEB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setPassword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hr-HR" b="0" dirty="0">
                <a:solidFill>
                  <a:srgbClr val="CDF861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hr-HR" b="0" dirty="0">
                <a:solidFill>
                  <a:srgbClr val="B3E8B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hr-HR" b="0" dirty="0">
                <a:solidFill>
                  <a:srgbClr val="86897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hr-HR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hr-HR" dirty="0"/>
              <a:t> const handlePasswordChange = (event) =&gt; setPassword(event.target.value); </a:t>
            </a:r>
            <a:br>
              <a:rPr lang="en-US" dirty="0"/>
            </a:br>
            <a:r>
              <a:rPr lang="hr-HR" dirty="0"/>
              <a:t>&lt;input</a:t>
            </a:r>
          </a:p>
          <a:p>
            <a:r>
              <a:rPr lang="hr-HR" dirty="0"/>
              <a:t>          type="password"</a:t>
            </a:r>
          </a:p>
          <a:p>
            <a:r>
              <a:rPr lang="hr-HR" dirty="0"/>
              <a:t>          placeholder="Unesite vašu lozinku"</a:t>
            </a:r>
          </a:p>
          <a:p>
            <a:r>
              <a:rPr lang="hr-HR" dirty="0"/>
              <a:t>          value={password}</a:t>
            </a:r>
          </a:p>
          <a:p>
            <a:r>
              <a:rPr lang="hr-HR" dirty="0"/>
              <a:t>          onChange={handlePasswordChange}</a:t>
            </a:r>
          </a:p>
          <a:p>
            <a:r>
              <a:rPr lang="hr-HR" dirty="0"/>
              <a:t>        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6C833-B0FD-A547-C7D1-106EC4339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38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DF27-60CB-7C80-A5D8-8C5C36A5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7DB293-FA71-9144-2273-B5B5D5A96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0DE07-FB4F-C90E-88FC-3AD9F1EAF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https://www.youtube.com/watch?v=WVyCrI1cHi8&amp;list=PL-xu4i_QDSxcoDNeh8rx5-pHCCTOg0XsI</a:t>
            </a:r>
            <a:r>
              <a:rPr lang="en-US" dirty="0"/>
              <a:t> – </a:t>
            </a:r>
            <a:r>
              <a:rPr lang="en-US" dirty="0" err="1"/>
              <a:t>pogdledajte</a:t>
            </a:r>
            <a:r>
              <a:rPr lang="en-US" dirty="0"/>
              <a:t> video za </a:t>
            </a:r>
            <a:r>
              <a:rPr lang="en-US" dirty="0" err="1"/>
              <a:t>izjave</a:t>
            </a:r>
            <a:r>
              <a:rPr lang="en-US" dirty="0"/>
              <a:t> I </a:t>
            </a:r>
            <a:r>
              <a:rPr lang="en-US" dirty="0" err="1"/>
              <a:t>izraze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18184-21EC-204D-1124-796E8EEA6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8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CCDD-07BE-C66C-D270-ED3A1CD7F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A759-0C8E-5D06-F19A-37D261D8E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AD20D-AE87-7E43-45E3-699EC3E74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https://developer.mozilla.org/en-US/docs/Web/JavaScript/Reference/Operators/Spread_syntax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2171-46C5-573D-B3D3-C39A71D41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59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1B78-2DB0-026C-3B91-B68D51DE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2BE4DE-1D84-15E6-B8B7-CA5C2DEA9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8C06-1220-798D-0C1D-11457FA61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162C-A3EC-7484-C672-38A1BE3E0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019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345D-8857-4D9F-69A4-CF8C19F87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11B5B-539D-6D9D-5B0E-83E17868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5A3F-3901-41CF-86BC-AD96CCE68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https://codesandbox.io/p/sandbox/9vtsjj</a:t>
            </a:r>
            <a:r>
              <a:rPr lang="en-US" dirty="0"/>
              <a:t>– React router sandbox</a:t>
            </a:r>
          </a:p>
          <a:p>
            <a:endParaRPr lang="en-US" dirty="0"/>
          </a:p>
          <a:p>
            <a:r>
              <a:rPr lang="hr-HR"/>
              <a:t>https://luqmanshaban.medium.com/react-router-a-step-by-step-guide-4c5ec964d2e9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2B3FA-446B-83F5-C254-5FC275A0A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4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BB692-F6E2-484E-D5A4-FC4410CA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0D5C2-59A4-BFE0-15C6-4B444B9F1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C8A3-59C3-679A-7F16-C6BD1D82F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https://w00gz.csb.app/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3A3AC-9185-E6A6-EDD2-9CC2E22F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13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Instaliraj</a:t>
            </a:r>
            <a:r>
              <a:rPr lang="en-US" dirty="0"/>
              <a:t> postman </a:t>
            </a:r>
          </a:p>
          <a:p>
            <a:pPr marL="171450" indent="-171450">
              <a:buFontTx/>
              <a:buChar char="-"/>
            </a:pPr>
            <a:r>
              <a:rPr lang="en-US" dirty="0"/>
              <a:t>I </a:t>
            </a:r>
            <a:r>
              <a:rPr lang="en-US" dirty="0" err="1"/>
              <a:t>ovo</a:t>
            </a:r>
            <a:r>
              <a:rPr lang="en-US" dirty="0"/>
              <a:t> https://github.com/typicode/json-server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576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CEC-9744-A44E-1294-B1D0754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AD8D2-6BD7-2DD3-B462-C79163020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00EB2-C5BA-8886-F7A3-896126DA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54D2D-C395-CC11-B07A-FB01BDA74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60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35323-BC11-840E-9CF7-EA92CD857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1EFFA-2BF1-D7F3-7F26-A4E91A430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E63B-1A5D-A90D-37FA-9BC4F07BE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77BE2-AC85-1084-C766-9A0DCAA2A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40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6201-F08A-3F35-9119-6C52570D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1FB2-E195-E24C-2EFC-338F6C3D0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2B05E-B5B5-AD45-2C30-E6CA2E692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https://docs.google.com/document/d/1TrILxSJhYKtB0-27JvE9_gCZ5uc_g2ZiCwqHR66E1cM/edit?usp=sharing</a:t>
            </a:r>
            <a:r>
              <a:rPr lang="en-US" dirty="0"/>
              <a:t> – doc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setupovati</a:t>
            </a:r>
            <a:r>
              <a:rPr lang="en-US" dirty="0"/>
              <a:t> react </a:t>
            </a:r>
            <a:r>
              <a:rPr lang="en-US" dirty="0" err="1"/>
              <a:t>aplikaciju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2E1A5-B8BE-29CF-12B4-BD82D3E85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890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https://docs.google.com/document/d/1ZfTKb6A2HlamYXAGXTxDPfRBdQyZrbTcIpgXLMd4zP4/edit?usp=sharing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076B-5742-8999-72C5-E753F42B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2C576-8D1A-75BD-77FF-7FC85B4AA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C4868-AE73-EF0C-C503-8329C89FB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https://codesandbox.io/p/sandbox/s9h3s9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5FA03-475A-3E24-9119-DC789FCD2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1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6F4A-A370-8FE5-F829-BC5483EB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3AA4-0E5B-7D5F-E955-C1A3975A4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FAF77-F8DD-D24E-251A-661FB86F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AB03-E1CA-309B-41BB-0A5DE3D03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28E59-07C0-067C-EF76-B6CEB47F9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598A56-F82D-8673-D53B-9EAF210A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9BCCB-D762-699E-3369-1AD182AE4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https://picsum.photos/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https://codesandbox.io/p/sandbox/favorite-food-tlc8vw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2816-10E0-D4AE-7B50-B364A37C5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5C0E-62AA-A19A-9FF6-D5D36470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B5DEE-2DD8-0455-021F-C3737F632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17EBA-602D-700E-FD73-1F7C6E48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https://codesandbox.io/</a:t>
            </a: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Ako </a:t>
            </a:r>
            <a:r>
              <a:rPr lang="en-US" dirty="0" err="1"/>
              <a:t>vec</a:t>
            </a:r>
            <a:r>
              <a:rPr lang="en-US" dirty="0"/>
              <a:t> </a:t>
            </a:r>
            <a:r>
              <a:rPr lang="en-US" dirty="0" err="1"/>
              <a:t>nemate</a:t>
            </a:r>
            <a:r>
              <a:rPr lang="en-US" dirty="0"/>
              <a:t> </a:t>
            </a:r>
            <a:r>
              <a:rPr lang="en-US" dirty="0" err="1"/>
              <a:t>kreirajte</a:t>
            </a:r>
            <a:r>
              <a:rPr lang="en-US" dirty="0"/>
              <a:t> git hub </a:t>
            </a:r>
            <a:r>
              <a:rPr lang="en-US" dirty="0" err="1"/>
              <a:t>accont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Kreirajte</a:t>
            </a:r>
            <a:r>
              <a:rPr lang="en-US" dirty="0"/>
              <a:t> sandbox account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hr-HR" dirty="0"/>
              <a:t>https://codesandbox.io/p/sandbox/react-vjezba-vc7npj</a:t>
            </a:r>
            <a:r>
              <a:rPr lang="en-US" dirty="0"/>
              <a:t>- </a:t>
            </a:r>
            <a:r>
              <a:rPr lang="en-US" dirty="0" err="1"/>
              <a:t>nasa</a:t>
            </a:r>
            <a:r>
              <a:rPr lang="en-US" dirty="0"/>
              <a:t> </a:t>
            </a:r>
            <a:r>
              <a:rPr lang="en-US" dirty="0" err="1"/>
              <a:t>vjezbaonica</a:t>
            </a:r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2AEC-770A-8183-A146-F959A34732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3B951A-A665-1949-AEDB-B62DC9BE7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jpe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jfif"/><Relationship Id="rId22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fif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28.jp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54D12D37-8827-4A03-BCED-1A44B1C32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B4538A-B374-FE4C-BB50-60366D4DE3D4}"/>
              </a:ext>
            </a:extLst>
          </p:cNvPr>
          <p:cNvSpPr txBox="1"/>
          <p:nvPr userDrawn="1"/>
        </p:nvSpPr>
        <p:spPr>
          <a:xfrm>
            <a:off x="8260680" y="585503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466407"/>
            <a:ext cx="9144000" cy="1120656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12C9B2E-5B22-1747-90C6-6598947A4C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71951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0235692-DD04-4637-97B8-77B373B26D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9573" y="445491"/>
            <a:ext cx="2771523" cy="540000"/>
          </a:xfrm>
          <a:prstGeom prst="rect">
            <a:avLst/>
          </a:prstGeom>
        </p:spPr>
      </p:pic>
      <p:grpSp>
        <p:nvGrpSpPr>
          <p:cNvPr id="6" name="Skupina 5">
            <a:extLst>
              <a:ext uri="{FF2B5EF4-FFF2-40B4-BE49-F238E27FC236}">
                <a16:creationId xmlns:a16="http://schemas.microsoft.com/office/drawing/2014/main" id="{2AEF2C28-881E-48E9-A039-02B18B279DF8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FA3AD6C8-AA95-4D2A-9984-951288A0743D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4" name="Slika 3">
              <a:extLst>
                <a:ext uri="{FF2B5EF4-FFF2-40B4-BE49-F238E27FC236}">
                  <a16:creationId xmlns:a16="http://schemas.microsoft.com/office/drawing/2014/main" id="{C8E4016E-FC2B-4E57-AFBB-8D2BBA6990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84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CEFFC11-C07B-37E7-A6C2-B1820A3393F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A7B115-BE06-6545-9DF0-9278071CB010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416" y="836713"/>
            <a:ext cx="10515972" cy="504056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896C-3C96-1BA4-EE9B-7A4245FF6C5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41589011-FCB5-F1E6-5DCA-F1D417786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8" name="Slika 7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591D04E-52CC-84B1-7229-84FE92EFE2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8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6C4E5B3-833B-CBEC-5CEF-6CAE91422A58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4F60F6F-C5CC-044E-9712-FC235A338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672EE73-6A53-902A-92BA-ED57B218A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C7EC1178-7C48-6C4F-94A1-A63F614B9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B225C6E3-183A-FB0D-8814-182076DE8F15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E79C-DCF0-124A-9061-EE903AB6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B399-7BC1-E848-8C84-BF2C922DB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40D1-88E6-2194-983E-526580DA1679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E1B0E082-A828-2656-6D36-411A4B08A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B08B472-35C1-1C47-348F-5B5486383A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52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>
            <a:extLst>
              <a:ext uri="{FF2B5EF4-FFF2-40B4-BE49-F238E27FC236}">
                <a16:creationId xmlns:a16="http://schemas.microsoft.com/office/drawing/2014/main" id="{D9CB5308-3E79-4A23-BFEC-0B6C37369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1F11-249E-7046-8B5E-A304D965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976" y="987425"/>
            <a:ext cx="5332412" cy="4873625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B25B35-EB79-864E-9A9D-0CF65EDD94C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5BC31-7DA8-ED4B-8192-B6CE1158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DEB68-6B44-0446-A31C-44E34708C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BEAA-26F8-C7C0-2FE5-9E8AE6C8BBA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18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3009F99-D8BA-843C-FCB3-B12B66ECF610}"/>
              </a:ext>
            </a:extLst>
          </p:cNvPr>
          <p:cNvSpPr/>
          <p:nvPr userDrawn="1"/>
        </p:nvSpPr>
        <p:spPr>
          <a:xfrm>
            <a:off x="-17489" y="5939072"/>
            <a:ext cx="5200677" cy="992567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921EF92E-4262-8CE3-D51F-B65449629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939072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C1559CB-0682-FCE6-FBAA-0A5785F416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0154" y="625279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2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0E1949EE-3CCA-4C85-A70F-69AA211E8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0" y="0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08920"/>
            <a:ext cx="3932237" cy="316165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82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3D187-E898-1F68-6891-D7B9EB7EC9D7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evers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3EA54803-ABF2-4C72-89A3-6AA414669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r="66279"/>
          <a:stretch/>
        </p:blipFill>
        <p:spPr>
          <a:xfrm>
            <a:off x="7008812" y="-1"/>
            <a:ext cx="520067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5C8EB-6D09-1548-BD61-2639066A4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7008812" cy="68579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BC4984B-C723-B941-A5F2-D3AF4F4CD98D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solidFill>
                  <a:schemeClr val="bg1"/>
                </a:solidFill>
                <a:latin typeface="+mj-lt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AFA3E-8BB3-2240-B293-5B2130B8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75" y="987424"/>
            <a:ext cx="3932237" cy="1433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A59B09-1EF7-804D-A1FE-E67471555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675" y="2708920"/>
            <a:ext cx="3932237" cy="316006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90892-64E0-A73D-71CF-1BF56D7DFB75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51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>
            <a:extLst>
              <a:ext uri="{FF2B5EF4-FFF2-40B4-BE49-F238E27FC236}">
                <a16:creationId xmlns:a16="http://schemas.microsoft.com/office/drawing/2014/main" id="{33903562-64E3-4FAD-8B82-1C9D52352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 b="25774"/>
          <a:stretch/>
        </p:blipFill>
        <p:spPr>
          <a:xfrm>
            <a:off x="-17489" y="0"/>
            <a:ext cx="12209489" cy="3661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3587-2DF1-9147-B7DF-BB1D42A64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92" t="12636" r="6095" b="14423"/>
          <a:stretch/>
        </p:blipFill>
        <p:spPr>
          <a:xfrm>
            <a:off x="5982351" y="1262543"/>
            <a:ext cx="8424000" cy="5366360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2E1E51F-C3E3-264A-88BF-66A04C3BE0C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04112" y="1690688"/>
            <a:ext cx="6238020" cy="3914281"/>
          </a:xfrm>
        </p:spPr>
        <p:txBody>
          <a:bodyPr anchor="ctr"/>
          <a:lstStyle>
            <a:lvl1pPr marL="15875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5473824" cy="151216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0D8A420-945E-374C-A466-DCCD9673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5237484"/>
            <a:ext cx="3932237" cy="783803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A64AAEB-3564-8B46-94D8-626090696C9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36960" y="4229372"/>
            <a:ext cx="3932237" cy="783803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098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ka 24">
            <a:extLst>
              <a:ext uri="{FF2B5EF4-FFF2-40B4-BE49-F238E27FC236}">
                <a16:creationId xmlns:a16="http://schemas.microsoft.com/office/drawing/2014/main" id="{EF5EE7D2-E1E6-41AF-9C0E-9619577F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16A17D99-12CB-4EC9-B377-72B667FEC8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26" name="Picture 43">
            <a:extLst>
              <a:ext uri="{FF2B5EF4-FFF2-40B4-BE49-F238E27FC236}">
                <a16:creationId xmlns:a16="http://schemas.microsoft.com/office/drawing/2014/main" id="{72B59298-6BFC-4664-8D7E-9AC8B35ECB5A}"/>
              </a:ext>
            </a:extLst>
          </p:cNvPr>
          <p:cNvPicPr/>
          <p:nvPr userDrawn="1"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28" name="Picture 44">
            <a:extLst>
              <a:ext uri="{FF2B5EF4-FFF2-40B4-BE49-F238E27FC236}">
                <a16:creationId xmlns:a16="http://schemas.microsoft.com/office/drawing/2014/main" id="{43DA073A-9C55-46E8-84BD-4F7D1A1576AD}"/>
              </a:ext>
            </a:extLst>
          </p:cNvPr>
          <p:cNvPicPr/>
          <p:nvPr userDrawn="1"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0" name="Picture 24">
            <a:extLst>
              <a:ext uri="{FF2B5EF4-FFF2-40B4-BE49-F238E27FC236}">
                <a16:creationId xmlns:a16="http://schemas.microsoft.com/office/drawing/2014/main" id="{2A8EBEE5-BFC9-485A-9636-E0BED43A4413}"/>
              </a:ext>
            </a:extLst>
          </p:cNvPr>
          <p:cNvPicPr/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E839A8A1-FD2B-441E-8E21-21D49061026B}"/>
              </a:ext>
            </a:extLst>
          </p:cNvPr>
          <p:cNvPicPr/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43D13A48-EB4B-40A9-BD1F-066A1AD8071A}"/>
              </a:ext>
            </a:extLst>
          </p:cNvPr>
          <p:cNvPicPr/>
          <p:nvPr userDrawn="1"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6717CB50-FDBA-440D-BAA6-51048FBDCE2A}"/>
              </a:ext>
            </a:extLst>
          </p:cNvPr>
          <p:cNvPicPr/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6" name="Picture 42">
            <a:extLst>
              <a:ext uri="{FF2B5EF4-FFF2-40B4-BE49-F238E27FC236}">
                <a16:creationId xmlns:a16="http://schemas.microsoft.com/office/drawing/2014/main" id="{DB176E9E-7F53-4E7B-B6C5-BBCC334DE4BF}"/>
              </a:ext>
            </a:extLst>
          </p:cNvPr>
          <p:cNvPicPr/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E1CDD8-466D-48F6-8267-6EEC261F7CC6}"/>
              </a:ext>
            </a:extLst>
          </p:cNvPr>
          <p:cNvPicPr/>
          <p:nvPr userDrawn="1"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B3DA4D27-9066-4F6B-8B5E-915515FE355D}"/>
              </a:ext>
            </a:extLst>
          </p:cNvPr>
          <p:cNvPicPr/>
          <p:nvPr userDrawn="1"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7B50A346-1BB3-4FD9-885A-937F590845CC}"/>
              </a:ext>
            </a:extLst>
          </p:cNvPr>
          <p:cNvPicPr/>
          <p:nvPr userDrawn="1"/>
        </p:nvPicPr>
        <p:blipFill>
          <a:blip r:embed="rId1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0" name="Picture 33">
            <a:extLst>
              <a:ext uri="{FF2B5EF4-FFF2-40B4-BE49-F238E27FC236}">
                <a16:creationId xmlns:a16="http://schemas.microsoft.com/office/drawing/2014/main" id="{02D3FFF5-079C-4EA5-908C-83CCDE5C09BF}"/>
              </a:ext>
            </a:extLst>
          </p:cNvPr>
          <p:cNvPicPr/>
          <p:nvPr userDrawn="1"/>
        </p:nvPicPr>
        <p:blipFill>
          <a:blip r:embed="rId1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1" name="Picture 20">
            <a:extLst>
              <a:ext uri="{FF2B5EF4-FFF2-40B4-BE49-F238E27FC236}">
                <a16:creationId xmlns:a16="http://schemas.microsoft.com/office/drawing/2014/main" id="{9DF51E3C-5C0A-4365-9D10-23FBF038E6BD}"/>
              </a:ext>
            </a:extLst>
          </p:cNvPr>
          <p:cNvPicPr/>
          <p:nvPr userDrawn="1"/>
        </p:nvPicPr>
        <p:blipFill>
          <a:blip r:embed="rId1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2" name="Picture 39">
            <a:extLst>
              <a:ext uri="{FF2B5EF4-FFF2-40B4-BE49-F238E27FC236}">
                <a16:creationId xmlns:a16="http://schemas.microsoft.com/office/drawing/2014/main" id="{6A56FEA0-DE3E-4141-B5B7-BB45040C16B7}"/>
              </a:ext>
            </a:extLst>
          </p:cNvPr>
          <p:cNvPicPr/>
          <p:nvPr userDrawn="1"/>
        </p:nvPicPr>
        <p:blipFill>
          <a:blip r:embed="rId1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3" name="Picture 40">
            <a:extLst>
              <a:ext uri="{FF2B5EF4-FFF2-40B4-BE49-F238E27FC236}">
                <a16:creationId xmlns:a16="http://schemas.microsoft.com/office/drawing/2014/main" id="{C5439AD9-6A6B-4373-B84F-0262405A1492}"/>
              </a:ext>
            </a:extLst>
          </p:cNvPr>
          <p:cNvPicPr/>
          <p:nvPr userDrawn="1"/>
        </p:nvPicPr>
        <p:blipFill>
          <a:blip r:embed="rId2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4" name="Picture 41">
            <a:extLst>
              <a:ext uri="{FF2B5EF4-FFF2-40B4-BE49-F238E27FC236}">
                <a16:creationId xmlns:a16="http://schemas.microsoft.com/office/drawing/2014/main" id="{D9A0EC7A-BAC8-4E7C-B09F-5A3572A78912}"/>
              </a:ext>
            </a:extLst>
          </p:cNvPr>
          <p:cNvPicPr/>
          <p:nvPr userDrawn="1"/>
        </p:nvPicPr>
        <p:blipFill>
          <a:blip r:embed="rId2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5" name="Picture 35">
            <a:extLst>
              <a:ext uri="{FF2B5EF4-FFF2-40B4-BE49-F238E27FC236}">
                <a16:creationId xmlns:a16="http://schemas.microsoft.com/office/drawing/2014/main" id="{E8D864A1-36F7-46D3-9382-D777E022E80E}"/>
              </a:ext>
            </a:extLst>
          </p:cNvPr>
          <p:cNvPicPr/>
          <p:nvPr userDrawn="1"/>
        </p:nvPicPr>
        <p:blipFill>
          <a:blip r:embed="rId2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6" name="Picture 47">
            <a:extLst>
              <a:ext uri="{FF2B5EF4-FFF2-40B4-BE49-F238E27FC236}">
                <a16:creationId xmlns:a16="http://schemas.microsoft.com/office/drawing/2014/main" id="{AD8D969A-D160-463D-876B-183411057593}"/>
              </a:ext>
            </a:extLst>
          </p:cNvPr>
          <p:cNvPicPr/>
          <p:nvPr userDrawn="1"/>
        </p:nvPicPr>
        <p:blipFill>
          <a:blip r:embed="rId2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47" name="Picture 45">
            <a:extLst>
              <a:ext uri="{FF2B5EF4-FFF2-40B4-BE49-F238E27FC236}">
                <a16:creationId xmlns:a16="http://schemas.microsoft.com/office/drawing/2014/main" id="{C06E0A13-C7F3-4266-B5C3-0F95965FA05B}"/>
              </a:ext>
            </a:extLst>
          </p:cNvPr>
          <p:cNvPicPr/>
          <p:nvPr userDrawn="1"/>
        </p:nvPicPr>
        <p:blipFill>
          <a:blip r:embed="rId2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6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01F5F74A-430A-2A9E-C222-5878342F9773}"/>
              </a:ext>
            </a:extLst>
          </p:cNvPr>
          <p:cNvSpPr/>
          <p:nvPr userDrawn="1"/>
        </p:nvSpPr>
        <p:spPr>
          <a:xfrm>
            <a:off x="-17489" y="5339751"/>
            <a:ext cx="12284251" cy="159188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CA692024-D91A-49A4-B040-69E0F1E5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35134"/>
            <a:ext cx="10515600" cy="159188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5372B-00DA-024E-B3EC-7BCE9AF06766}"/>
              </a:ext>
            </a:extLst>
          </p:cNvPr>
          <p:cNvSpPr/>
          <p:nvPr userDrawn="1"/>
        </p:nvSpPr>
        <p:spPr>
          <a:xfrm>
            <a:off x="887730" y="4347730"/>
            <a:ext cx="2104851" cy="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179487-072A-5445-B8D4-B11D1443D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59211"/>
            <a:ext cx="10515600" cy="86640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47DE0-3AC1-0490-BF36-366C5DF622C4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BD85A7F-EBCA-5073-6B49-8A0213EF52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5" y="5689013"/>
            <a:ext cx="1518610" cy="1012407"/>
          </a:xfrm>
          <a:prstGeom prst="rect">
            <a:avLst/>
          </a:prstGeom>
        </p:spPr>
      </p:pic>
      <p:pic>
        <p:nvPicPr>
          <p:cNvPr id="13" name="Slika 12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E0FE6FB-01D0-A03F-F554-EB504685C4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5953131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3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ka 25">
            <a:extLst>
              <a:ext uri="{FF2B5EF4-FFF2-40B4-BE49-F238E27FC236}">
                <a16:creationId xmlns:a16="http://schemas.microsoft.com/office/drawing/2014/main" id="{2D6139F9-F3D7-4362-814C-F9F8F779E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Partners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ABDB6-D7BC-A441-A549-2A2F23A0CAB7}"/>
              </a:ext>
            </a:extLst>
          </p:cNvPr>
          <p:cNvCxnSpPr>
            <a:cxnSpLocks/>
          </p:cNvCxnSpPr>
          <p:nvPr userDrawn="1"/>
        </p:nvCxnSpPr>
        <p:spPr>
          <a:xfrm>
            <a:off x="4439816" y="2654229"/>
            <a:ext cx="0" cy="34563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4E9C89-A707-7D45-B0F0-FCEB6D15096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4318" y="4941168"/>
            <a:ext cx="3023954" cy="3031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Coordinator: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0DFEC-27D4-144B-BAF8-8B847BAC8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12" t="144" r="41243" b="-144"/>
          <a:stretch/>
        </p:blipFill>
        <p:spPr>
          <a:xfrm>
            <a:off x="827999" y="2596736"/>
            <a:ext cx="3023952" cy="832264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EBB36926-7CC5-4AF6-8950-BC2CF1911AE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9319" y="5429503"/>
            <a:ext cx="1838262" cy="1057022"/>
          </a:xfrm>
          <a:prstGeom prst="rect">
            <a:avLst/>
          </a:prstGeom>
        </p:spPr>
      </p:pic>
      <p:pic>
        <p:nvPicPr>
          <p:cNvPr id="30" name="Picture 43">
            <a:extLst>
              <a:ext uri="{FF2B5EF4-FFF2-40B4-BE49-F238E27FC236}">
                <a16:creationId xmlns:a16="http://schemas.microsoft.com/office/drawing/2014/main" id="{0529424C-7243-4DA6-96B7-92AECD53FFCC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58" y="3532928"/>
            <a:ext cx="1216025" cy="481965"/>
          </a:xfrm>
          <a:prstGeom prst="rect">
            <a:avLst/>
          </a:prstGeom>
        </p:spPr>
      </p:pic>
      <p:pic>
        <p:nvPicPr>
          <p:cNvPr id="31" name="Picture 44">
            <a:extLst>
              <a:ext uri="{FF2B5EF4-FFF2-40B4-BE49-F238E27FC236}">
                <a16:creationId xmlns:a16="http://schemas.microsoft.com/office/drawing/2014/main" id="{E17A11EE-5716-47C6-8351-002A00AC87AA}"/>
              </a:ext>
            </a:extLst>
          </p:cNvPr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695" y="4388718"/>
            <a:ext cx="1104900" cy="552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4971BE25-D130-47C3-8F73-0BC1A0B90D9A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44" y="2669786"/>
            <a:ext cx="1025525" cy="427990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D0E04117-342D-4B03-B961-40F15FEC6371}"/>
              </a:ext>
            </a:extLst>
          </p:cNvPr>
          <p:cNvPicPr/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0" y="2780886"/>
            <a:ext cx="1049020" cy="274955"/>
          </a:xfrm>
          <a:prstGeom prst="rect">
            <a:avLst/>
          </a:prstGeom>
        </p:spPr>
      </p:pic>
      <p:pic>
        <p:nvPicPr>
          <p:cNvPr id="36" name="Picture 37">
            <a:extLst>
              <a:ext uri="{FF2B5EF4-FFF2-40B4-BE49-F238E27FC236}">
                <a16:creationId xmlns:a16="http://schemas.microsoft.com/office/drawing/2014/main" id="{ACC8B876-9459-49E6-A871-869067F58875}"/>
              </a:ext>
            </a:extLst>
          </p:cNvPr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11" y="3532928"/>
            <a:ext cx="1413510" cy="397510"/>
          </a:xfrm>
          <a:prstGeom prst="rect">
            <a:avLst/>
          </a:prstGeom>
        </p:spPr>
      </p:pic>
      <p:pic>
        <p:nvPicPr>
          <p:cNvPr id="37" name="Picture 25">
            <a:extLst>
              <a:ext uri="{FF2B5EF4-FFF2-40B4-BE49-F238E27FC236}">
                <a16:creationId xmlns:a16="http://schemas.microsoft.com/office/drawing/2014/main" id="{8D5DA003-5C1E-4545-B261-90ED8EA040EB}"/>
              </a:ext>
            </a:extLst>
          </p:cNvPr>
          <p:cNvPicPr/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03" y="4461426"/>
            <a:ext cx="969645" cy="407035"/>
          </a:xfrm>
          <a:prstGeom prst="rect">
            <a:avLst/>
          </a:prstGeom>
        </p:spPr>
      </p:pic>
      <p:pic>
        <p:nvPicPr>
          <p:cNvPr id="38" name="Picture 42">
            <a:extLst>
              <a:ext uri="{FF2B5EF4-FFF2-40B4-BE49-F238E27FC236}">
                <a16:creationId xmlns:a16="http://schemas.microsoft.com/office/drawing/2014/main" id="{7EEC7A35-9ECF-4758-8072-DBC801EE8F88}"/>
              </a:ext>
            </a:extLst>
          </p:cNvPr>
          <p:cNvPicPr/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32" y="3581591"/>
            <a:ext cx="738505" cy="368935"/>
          </a:xfrm>
          <a:prstGeom prst="rect">
            <a:avLst/>
          </a:prstGeom>
        </p:spPr>
      </p:pic>
      <p:pic>
        <p:nvPicPr>
          <p:cNvPr id="39" name="Picture 36">
            <a:extLst>
              <a:ext uri="{FF2B5EF4-FFF2-40B4-BE49-F238E27FC236}">
                <a16:creationId xmlns:a16="http://schemas.microsoft.com/office/drawing/2014/main" id="{02AE47F1-DC21-4480-AB69-678475C34E86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851" y="3415750"/>
            <a:ext cx="943610" cy="755015"/>
          </a:xfrm>
          <a:prstGeom prst="rect">
            <a:avLst/>
          </a:prstGeom>
        </p:spPr>
      </p:pic>
      <p:pic>
        <p:nvPicPr>
          <p:cNvPr id="40" name="Picture 38">
            <a:extLst>
              <a:ext uri="{FF2B5EF4-FFF2-40B4-BE49-F238E27FC236}">
                <a16:creationId xmlns:a16="http://schemas.microsoft.com/office/drawing/2014/main" id="{10B2257C-FD09-4FA6-95AB-A91839100E89}"/>
              </a:ext>
            </a:extLst>
          </p:cNvPr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36" y="4393798"/>
            <a:ext cx="946150" cy="542290"/>
          </a:xfrm>
          <a:prstGeom prst="rect">
            <a:avLst/>
          </a:prstGeom>
        </p:spPr>
      </p:pic>
      <p:pic>
        <p:nvPicPr>
          <p:cNvPr id="41" name="Picture 11">
            <a:extLst>
              <a:ext uri="{FF2B5EF4-FFF2-40B4-BE49-F238E27FC236}">
                <a16:creationId xmlns:a16="http://schemas.microsoft.com/office/drawing/2014/main" id="{7BAB46C8-0714-4079-A6F3-11C51617A700}"/>
              </a:ext>
            </a:extLst>
          </p:cNvPr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752" y="5360996"/>
            <a:ext cx="755015" cy="755015"/>
          </a:xfrm>
          <a:prstGeom prst="rect">
            <a:avLst/>
          </a:prstGeom>
        </p:spPr>
      </p:pic>
      <p:pic>
        <p:nvPicPr>
          <p:cNvPr id="42" name="Picture 33">
            <a:extLst>
              <a:ext uri="{FF2B5EF4-FFF2-40B4-BE49-F238E27FC236}">
                <a16:creationId xmlns:a16="http://schemas.microsoft.com/office/drawing/2014/main" id="{1F2F0D8D-2160-4748-BA70-9F05B1A174C8}"/>
              </a:ext>
            </a:extLst>
          </p:cNvPr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186" y="2596736"/>
            <a:ext cx="1565275" cy="459105"/>
          </a:xfrm>
          <a:prstGeom prst="rect">
            <a:avLst/>
          </a:prstGeom>
        </p:spPr>
      </p:pic>
      <p:pic>
        <p:nvPicPr>
          <p:cNvPr id="43" name="Picture 20">
            <a:extLst>
              <a:ext uri="{FF2B5EF4-FFF2-40B4-BE49-F238E27FC236}">
                <a16:creationId xmlns:a16="http://schemas.microsoft.com/office/drawing/2014/main" id="{DA72A5F7-16DA-426E-9D52-AE46976010D5}"/>
              </a:ext>
            </a:extLst>
          </p:cNvPr>
          <p:cNvPicPr/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65" y="2742811"/>
            <a:ext cx="1001395" cy="281940"/>
          </a:xfrm>
          <a:prstGeom prst="rect">
            <a:avLst/>
          </a:prstGeom>
        </p:spPr>
      </p:pic>
      <p:pic>
        <p:nvPicPr>
          <p:cNvPr id="44" name="Picture 39">
            <a:extLst>
              <a:ext uri="{FF2B5EF4-FFF2-40B4-BE49-F238E27FC236}">
                <a16:creationId xmlns:a16="http://schemas.microsoft.com/office/drawing/2014/main" id="{AA631774-D298-4F4F-9817-305FE0BE3A91}"/>
              </a:ext>
            </a:extLst>
          </p:cNvPr>
          <p:cNvPicPr/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16" y="5557211"/>
            <a:ext cx="906145" cy="362585"/>
          </a:xfrm>
          <a:prstGeom prst="rect">
            <a:avLst/>
          </a:prstGeom>
        </p:spPr>
      </p:pic>
      <p:pic>
        <p:nvPicPr>
          <p:cNvPr id="45" name="Picture 40">
            <a:extLst>
              <a:ext uri="{FF2B5EF4-FFF2-40B4-BE49-F238E27FC236}">
                <a16:creationId xmlns:a16="http://schemas.microsoft.com/office/drawing/2014/main" id="{1852786D-C70D-4178-9BC0-D168BE526945}"/>
              </a:ext>
            </a:extLst>
          </p:cNvPr>
          <p:cNvPicPr/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55" y="5578483"/>
            <a:ext cx="1195705" cy="320040"/>
          </a:xfrm>
          <a:prstGeom prst="rect">
            <a:avLst/>
          </a:prstGeom>
        </p:spPr>
      </p:pic>
      <p:pic>
        <p:nvPicPr>
          <p:cNvPr id="46" name="Picture 41">
            <a:extLst>
              <a:ext uri="{FF2B5EF4-FFF2-40B4-BE49-F238E27FC236}">
                <a16:creationId xmlns:a16="http://schemas.microsoft.com/office/drawing/2014/main" id="{B65ECE45-76D4-4AEF-A5E4-BB481110BBE7}"/>
              </a:ext>
            </a:extLst>
          </p:cNvPr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47" y="3581591"/>
            <a:ext cx="1263650" cy="315595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D77CB74F-891E-493B-9926-C040A79292FA}"/>
              </a:ext>
            </a:extLst>
          </p:cNvPr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08" y="4393798"/>
            <a:ext cx="723265" cy="72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CEBF8A-F8C5-4000-9933-EFD351E824F6}"/>
              </a:ext>
            </a:extLst>
          </p:cNvPr>
          <p:cNvPicPr/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1" y="4223936"/>
            <a:ext cx="882015" cy="882015"/>
          </a:xfrm>
          <a:prstGeom prst="rect">
            <a:avLst/>
          </a:prstGeom>
        </p:spPr>
      </p:pic>
      <p:pic>
        <p:nvPicPr>
          <p:cNvPr id="50" name="Picture 45">
            <a:extLst>
              <a:ext uri="{FF2B5EF4-FFF2-40B4-BE49-F238E27FC236}">
                <a16:creationId xmlns:a16="http://schemas.microsoft.com/office/drawing/2014/main" id="{F05BF874-5A59-4067-AC22-8CE1F8219ED2}"/>
              </a:ext>
            </a:extLst>
          </p:cNvPr>
          <p:cNvPicPr/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59" y="5345121"/>
            <a:ext cx="786765" cy="78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2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(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ka 12">
            <a:extLst>
              <a:ext uri="{FF2B5EF4-FFF2-40B4-BE49-F238E27FC236}">
                <a16:creationId xmlns:a16="http://schemas.microsoft.com/office/drawing/2014/main" id="{9BC532F7-F571-4887-B0E1-62A90FCD3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833"/>
          <a:stretch/>
        </p:blipFill>
        <p:spPr>
          <a:xfrm>
            <a:off x="-17489" y="0"/>
            <a:ext cx="12209489" cy="542924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E9005D6-FA24-FB41-BE33-D84D823585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769404"/>
            <a:ext cx="9144000" cy="1013780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Thank you message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7B9ECF-56BE-7746-B299-E0729712B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073928"/>
            <a:ext cx="9144000" cy="294056"/>
          </a:xfrm>
        </p:spPr>
        <p:txBody>
          <a:bodyPr lIns="90000" tIns="46800" rIns="90000" bIns="4680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Additional info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3440B-2156-F902-5DCD-C6AC6CEFCEBB}"/>
              </a:ext>
            </a:extLst>
          </p:cNvPr>
          <p:cNvSpPr txBox="1"/>
          <p:nvPr userDrawn="1"/>
        </p:nvSpPr>
        <p:spPr>
          <a:xfrm>
            <a:off x="8260680" y="699064"/>
            <a:ext cx="346396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www.</a:t>
            </a:r>
            <a:r>
              <a:rPr lang="sl-SI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inno2mare</a:t>
            </a:r>
            <a:r>
              <a:rPr lang="en-US" sz="1800" b="0" i="0" spc="50" baseline="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.eu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F342E34E-720F-467B-B3AF-34EA6D65E561}"/>
              </a:ext>
            </a:extLst>
          </p:cNvPr>
          <p:cNvGrpSpPr/>
          <p:nvPr userDrawn="1"/>
        </p:nvGrpSpPr>
        <p:grpSpPr>
          <a:xfrm>
            <a:off x="1062506" y="5615770"/>
            <a:ext cx="5138789" cy="753664"/>
            <a:chOff x="1062506" y="5615770"/>
            <a:chExt cx="5138789" cy="753664"/>
          </a:xfrm>
        </p:grpSpPr>
        <p:sp>
          <p:nvSpPr>
            <p:cNvPr id="15" name="PoljeZBesedilom 14">
              <a:extLst>
                <a:ext uri="{FF2B5EF4-FFF2-40B4-BE49-F238E27FC236}">
                  <a16:creationId xmlns:a16="http://schemas.microsoft.com/office/drawing/2014/main" id="{F117B5AE-E9EC-488E-AAA0-44F121C6DE52}"/>
                </a:ext>
              </a:extLst>
            </p:cNvPr>
            <p:cNvSpPr txBox="1"/>
            <p:nvPr userDrawn="1"/>
          </p:nvSpPr>
          <p:spPr>
            <a:xfrm>
              <a:off x="3622271" y="5723103"/>
              <a:ext cx="25790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noProof="0">
                  <a:solidFill>
                    <a:schemeClr val="tx2"/>
                  </a:solidFill>
                </a:rPr>
                <a:t>Horizon Europe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European Union Funding</a:t>
              </a:r>
            </a:p>
            <a:p>
              <a:r>
                <a:rPr lang="en-GB" sz="1200" noProof="0">
                  <a:solidFill>
                    <a:schemeClr val="tx2"/>
                  </a:solidFill>
                </a:rPr>
                <a:t>Grant agreement ID: 101087348</a:t>
              </a:r>
            </a:p>
          </p:txBody>
        </p:sp>
        <p:pic>
          <p:nvPicPr>
            <p:cNvPr id="16" name="Slika 15">
              <a:extLst>
                <a:ext uri="{FF2B5EF4-FFF2-40B4-BE49-F238E27FC236}">
                  <a16:creationId xmlns:a16="http://schemas.microsoft.com/office/drawing/2014/main" id="{8FC7A36A-EA6B-46D2-8E8D-8DF0632DA6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62506" y="5615770"/>
              <a:ext cx="2524351" cy="662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30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avokutnik 6">
            <a:extLst>
              <a:ext uri="{FF2B5EF4-FFF2-40B4-BE49-F238E27FC236}">
                <a16:creationId xmlns:a16="http://schemas.microsoft.com/office/drawing/2014/main" id="{945B8C87-A91F-4E35-3B3A-BF6DCBC505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07AF3-1E77-6341-BFAD-60487F40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1"/>
            <a:ext cx="10515600" cy="266065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A80E2-FFB6-6C4E-8FF4-29E53153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09119"/>
            <a:ext cx="10515600" cy="129614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DCC913-725B-6B44-AAB7-08EDDD99F86F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AB46-C3A7-3ED2-6C78-2162D8DBC1E8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D0B3B3B7-82C6-ABFB-E3A2-68449FD17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9" name="Slika 8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88E29781-74B4-C065-7709-620328E40D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FDD1E468-2501-818F-A9AD-601F8075B00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059"/>
            <a:ext cx="10515600" cy="3875206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7999-FDED-F542-9089-8571B3B32F0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890A027B-292D-EF46-7EF5-7D4FD96BC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D4C3FD99-B713-6201-3FCE-E7F9B5F8F7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1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06494C81-7810-5767-C588-79C543981363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133A0-819C-E94E-960E-122CC9E3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215"/>
            <a:ext cx="10515600" cy="3118049"/>
          </a:xfrm>
        </p:spPr>
        <p:txBody>
          <a:bodyPr/>
          <a:lstStyle>
            <a:lvl1pPr marL="368300" indent="-352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400">
                <a:solidFill>
                  <a:schemeClr val="tx1"/>
                </a:solidFill>
                <a:latin typeface="+mn-lt"/>
              </a:defRPr>
            </a:lvl1pPr>
            <a:lvl2pPr marL="771525" indent="-322263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 sz="2000">
                <a:solidFill>
                  <a:schemeClr val="tx1"/>
                </a:solidFill>
                <a:latin typeface="+mn-lt"/>
              </a:defRPr>
            </a:lvl2pPr>
            <a:lvl3pPr marL="1076325" indent="-25717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3pPr>
            <a:lvl4pPr marL="1477963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4pPr>
            <a:lvl5pPr marL="1831975" indent="-225425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tabLst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BFB532-2F82-484E-9247-AA12B6BA725C}"/>
              </a:ext>
            </a:extLst>
          </p:cNvPr>
          <p:cNvSpPr txBox="1">
            <a:spLocks/>
          </p:cNvSpPr>
          <p:nvPr userDrawn="1"/>
        </p:nvSpPr>
        <p:spPr>
          <a:xfrm>
            <a:off x="10991849" y="6165304"/>
            <a:ext cx="371249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068F61-FA50-B144-AD2A-2E9C6601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70C231C-F67E-854D-BE5E-0766C3687A6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957016"/>
            <a:ext cx="10523309" cy="407771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069FF-DFE8-B0DB-332B-46F7AB8BBB8C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Slika 3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7CCFF216-1764-C2C0-8D90-901EEF0BA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5" name="Slika 4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243C211E-0976-70D1-7F7C-6BC313E0E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utnik 4">
            <a:extLst>
              <a:ext uri="{FF2B5EF4-FFF2-40B4-BE49-F238E27FC236}">
                <a16:creationId xmlns:a16="http://schemas.microsoft.com/office/drawing/2014/main" id="{C91C8C60-1B89-6FDB-DED3-F1512CFE74DC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2F86-9897-1944-B750-8C6CCF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B83E-606A-5F43-BD7B-C6D2EC3F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AC386-BF1E-944C-A2EC-9B0355C5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928557"/>
            <a:ext cx="5041776" cy="388843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D21297-302E-2F42-9698-E3A76BF22FD1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8212E-47DD-FDDF-DCFC-DBE8BB04BABA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Slika 5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C81C80D-12AF-36CE-4FAF-F01CE1A369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548671-045A-93F9-D477-FD07FBEEE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666E93DE-F99D-A80E-C3A4-1A5D1C968734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2D810-7DBE-6E42-982B-2F24EA64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4332A-A970-F84C-8094-28A979B2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87216"/>
            <a:ext cx="5040188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B975C-9F0D-B74A-A949-8D1239E8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2024" y="2687216"/>
            <a:ext cx="5043364" cy="311804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6318975-365C-1A40-AFB3-9DAF6BBC053E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14E046-2F9F-6D49-9204-686E082C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82D8B9-8797-EE41-B71E-6A21421A47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25594" y="1957016"/>
            <a:ext cx="5040188" cy="46387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cap="none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1005F-F75E-0485-024A-CAF77F300C53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Slika 4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C491CC10-6389-BC09-FCD5-1FEB87C6C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7" name="Slika 6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1695EACC-FB6E-53E0-55E8-321D6472DC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121E3739-D481-088E-5570-C353FC25E177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5270D-6D81-E393-C0FD-AE2FE9CDE682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AD09E7B7-583D-BB3A-9529-3F0A105D7F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31F57808-E981-3C5D-BD22-997CEE539C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avokutnik 1">
            <a:extLst>
              <a:ext uri="{FF2B5EF4-FFF2-40B4-BE49-F238E27FC236}">
                <a16:creationId xmlns:a16="http://schemas.microsoft.com/office/drawing/2014/main" id="{E22742FB-D864-20FF-54BA-CF16275ECF0A}"/>
              </a:ext>
            </a:extLst>
          </p:cNvPr>
          <p:cNvSpPr/>
          <p:nvPr userDrawn="1"/>
        </p:nvSpPr>
        <p:spPr>
          <a:xfrm>
            <a:off x="-17489" y="5805264"/>
            <a:ext cx="12284251" cy="112637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3325509-1487-4C9C-921A-5BE5F7DB61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0416"/>
          <a:stretch/>
        </p:blipFill>
        <p:spPr>
          <a:xfrm>
            <a:off x="-17489" y="0"/>
            <a:ext cx="12209489" cy="2028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71987-403E-964A-B79F-33733FDF27A6}"/>
              </a:ext>
            </a:extLst>
          </p:cNvPr>
          <p:cNvSpPr txBox="1">
            <a:spLocks/>
          </p:cNvSpPr>
          <p:nvPr userDrawn="1"/>
        </p:nvSpPr>
        <p:spPr>
          <a:xfrm>
            <a:off x="10704512" y="6165304"/>
            <a:ext cx="658586" cy="40777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i="0" kern="12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7EEA10-06A0-604E-AEB7-31004AD3580A}" type="slidenum">
              <a:rPr lang="en-US" smtClean="0">
                <a:latin typeface="+mj-lt"/>
              </a:rPr>
              <a:pPr/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442F64-2A67-D84C-B6DE-9C910A1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A5CA29-BF12-3BB8-E14C-4214AEBF253F}"/>
              </a:ext>
            </a:extLst>
          </p:cNvPr>
          <p:cNvSpPr txBox="1"/>
          <p:nvPr userDrawn="1"/>
        </p:nvSpPr>
        <p:spPr>
          <a:xfrm>
            <a:off x="9278112" y="6199912"/>
            <a:ext cx="1442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D67E691-913D-4CE0-B651-F27F9AE34048}" type="datetime1">
              <a:rPr lang="en-GB" sz="1600" b="0" i="0" kern="1200" smtClean="0">
                <a:solidFill>
                  <a:schemeClr val="tx1"/>
                </a:solidFill>
                <a:latin typeface="+mn-lt"/>
                <a:ea typeface="Open Sans" pitchFamily="2" charset="0"/>
                <a:cs typeface="Open Sans" pitchFamily="2" charset="0"/>
              </a:rPr>
              <a:t>30/05/2025</a:t>
            </a:fld>
            <a:endParaRPr lang="en-GB" sz="1800" b="0" i="0" kern="1200" dirty="0">
              <a:solidFill>
                <a:schemeClr val="tx1"/>
              </a:solidFill>
              <a:latin typeface="+mn-lt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Slika 2" descr="Slika na kojoj se prikazuje Font, grafika, grafički dizajn, snimka zaslona&#10;&#10;Opis je automatski generiran">
            <a:extLst>
              <a:ext uri="{FF2B5EF4-FFF2-40B4-BE49-F238E27FC236}">
                <a16:creationId xmlns:a16="http://schemas.microsoft.com/office/drawing/2014/main" id="{33E0D587-BEF8-2494-EC2F-6C3E84AE20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454" y="5838937"/>
            <a:ext cx="1518610" cy="1012407"/>
          </a:xfrm>
          <a:prstGeom prst="rect">
            <a:avLst/>
          </a:prstGeom>
        </p:spPr>
      </p:pic>
      <p:pic>
        <p:nvPicPr>
          <p:cNvPr id="4" name="Slika 3" descr="Slika na kojoj se prikazuje Font, grafika, logotip, grafički dizajn&#10;&#10;Opis je automatski generiran">
            <a:extLst>
              <a:ext uri="{FF2B5EF4-FFF2-40B4-BE49-F238E27FC236}">
                <a16:creationId xmlns:a16="http://schemas.microsoft.com/office/drawing/2014/main" id="{66A64F4B-B0B3-D166-4B1E-3672BB9EDD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1793" y="6134810"/>
            <a:ext cx="1873995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8F227-7373-1E43-9AE6-DD0D8020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712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A4D0-B90C-2B46-AAF8-EDA29B612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59619"/>
            <a:ext cx="10515600" cy="384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4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70" r:id="rId4"/>
    <p:sldLayoutId id="2147483650" r:id="rId5"/>
    <p:sldLayoutId id="2147483652" r:id="rId6"/>
    <p:sldLayoutId id="2147483653" r:id="rId7"/>
    <p:sldLayoutId id="2147483654" r:id="rId8"/>
    <p:sldLayoutId id="2147483674" r:id="rId9"/>
    <p:sldLayoutId id="2147483655" r:id="rId10"/>
    <p:sldLayoutId id="2147483675" r:id="rId11"/>
    <p:sldLayoutId id="2147483656" r:id="rId12"/>
    <p:sldLayoutId id="2147483673" r:id="rId13"/>
    <p:sldLayoutId id="2147483657" r:id="rId14"/>
    <p:sldLayoutId id="2147483671" r:id="rId15"/>
    <p:sldLayoutId id="2147483666" r:id="rId16"/>
    <p:sldLayoutId id="2147483672" r:id="rId17"/>
    <p:sldLayoutId id="2147483668" r:id="rId18"/>
    <p:sldLayoutId id="2147483667" r:id="rId19"/>
    <p:sldLayoutId id="2147483677" r:id="rId20"/>
    <p:sldLayoutId id="2147483669" r:id="rId2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2"/>
          </a:solidFill>
          <a:latin typeface="Open Sans Semibold" panose="020B0606030504020204" pitchFamily="34" charset="0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368300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71525" indent="-2746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2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960563" indent="-22542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tabLst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D0C-01E3-3E4E-BFED-FF7788CD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Uvod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REACT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3816C-9B29-4BD9-737F-9185C002E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JavaScript bibliotek</a:t>
            </a:r>
            <a:r>
              <a:rPr lang="en-US" dirty="0"/>
              <a:t>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142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89BB-EAAC-2142-C911-3D8CA25CC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850F48-A191-70F2-8C3A-F97671FD9C7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INLINE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37AD1-4C52-2CC7-CC11-C9666DDC9F27}"/>
              </a:ext>
            </a:extLst>
          </p:cNvPr>
          <p:cNvSpPr txBox="1"/>
          <p:nvPr/>
        </p:nvSpPr>
        <p:spPr>
          <a:xfrm>
            <a:off x="1165122" y="1604152"/>
            <a:ext cx="4527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Buduci</a:t>
            </a:r>
            <a:r>
              <a:rPr lang="en-US" dirty="0"/>
              <a:t> da je </a:t>
            </a:r>
            <a:r>
              <a:rPr lang="en-US" b="1" dirty="0" err="1"/>
              <a:t>customStyle</a:t>
            </a:r>
            <a:r>
              <a:rPr lang="en-US" b="1" dirty="0"/>
              <a:t> </a:t>
            </a:r>
            <a:r>
              <a:rPr lang="hr-HR" dirty="0"/>
              <a:t>obična JavaScript konstanta, možete ga mijenjati tijekom izvršavanja aplikacije. Primjerice, možete promijeniti boju naslova iz "red" u "blue" i odmah vidjeti promjenu nakon spremanja.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B2D5-B687-038D-8C98-502F0116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370" y="1397675"/>
            <a:ext cx="47815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4884-45AA-24EE-D808-72581AC05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5" y="3156769"/>
            <a:ext cx="4105275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1E8A4C-7C55-C50F-A7C1-F1F3FA8D9E7D}"/>
              </a:ext>
            </a:extLst>
          </p:cNvPr>
          <p:cNvSpPr txBox="1"/>
          <p:nvPr/>
        </p:nvSpPr>
        <p:spPr>
          <a:xfrm>
            <a:off x="1150373" y="3635477"/>
            <a:ext cx="9876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💡 </a:t>
            </a:r>
            <a:r>
              <a:rPr lang="hr-HR" sz="1400" b="1" dirty="0"/>
              <a:t>Savjeti:</a:t>
            </a:r>
            <a:endParaRPr lang="hr-HR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Konverzija CSS imena:</a:t>
            </a:r>
            <a:br>
              <a:rPr lang="hr-HR" sz="1400" dirty="0"/>
            </a:br>
            <a:r>
              <a:rPr lang="hr-HR" sz="1400" dirty="0"/>
              <a:t>CSS svojstva s više riječi trebaju biti u camelCase (npr. backgroundColor, marginTop).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Inline stilovi vs. CSS klase:</a:t>
            </a:r>
            <a:br>
              <a:rPr lang="hr-HR" sz="1400" dirty="0"/>
            </a:br>
            <a:r>
              <a:rPr lang="hr-HR" sz="1400" dirty="0"/>
              <a:t>React dokumentacija preporučuje korištenje CSS klasa za većinu stiliranja.</a:t>
            </a:r>
            <a:br>
              <a:rPr lang="hr-HR" sz="1400" dirty="0"/>
            </a:br>
            <a:r>
              <a:rPr lang="hr-HR" sz="1400" dirty="0"/>
              <a:t>Inline stilovi su korisni kada želite dinamički mijenjati stilove u aplikaciji.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1400" b="1" dirty="0"/>
              <a:t>Debugging:</a:t>
            </a:r>
            <a:br>
              <a:rPr lang="hr-HR" sz="1400" dirty="0"/>
            </a:br>
            <a:r>
              <a:rPr lang="hr-HR" sz="1400" dirty="0"/>
              <a:t>Ako dobijete grešku "The style property expects a mapping from style properties to values not a string", provjerite da ste unutar style atributa stavili JavaScript objekt, a ne string.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78481-1008-F3A2-F36D-9C5676FFF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370" y="3487993"/>
            <a:ext cx="20002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9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4D7-8701-0404-08B9-ADE56C4B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A619-5D84-72B2-63E8-17A358E4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949CEA-2047-FC00-9A43-B4C957BD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r-HR" b="1" dirty="0"/>
              <a:t>Dodajte logiku za dinamički sadržaj: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Dohvatite trenutačno vrijeme pomoću Date objekta.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ponoći i 12:00, neka h1 prikazuje "Good morning".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12:00 i 18:00, neka h1 prikazuje "Good afternoon".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je vrijeme između 18:00 i ponoći, neka h1 prikazuje "Good evening".</a:t>
            </a:r>
          </a:p>
          <a:p>
            <a:pPr>
              <a:buNone/>
            </a:pPr>
            <a:r>
              <a:rPr lang="hr-HR" b="1" dirty="0"/>
              <a:t>Primijenite CSS klasu: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U CSS datoteci definirajte klasu (npr. heading) s unaprijed pripremljenim stilovima.</a:t>
            </a:r>
          </a:p>
          <a:p>
            <a:pPr>
              <a:buNone/>
            </a:pPr>
            <a:r>
              <a:rPr lang="hr-HR" b="1" dirty="0"/>
              <a:t>Dodajte tu klasu h1 elementu kako biste primijenili odgovarajuće stilove.</a:t>
            </a:r>
          </a:p>
          <a:p>
            <a:pPr>
              <a:buNone/>
            </a:pPr>
            <a:r>
              <a:rPr lang="hr-HR" b="1" dirty="0"/>
              <a:t>Dodajte dinamičko inline stiliranje:</a:t>
            </a:r>
          </a:p>
          <a:p>
            <a:pPr>
              <a:buNone/>
            </a:pPr>
            <a:r>
              <a:rPr lang="hr-HR" b="1" dirty="0"/>
              <a:t>Na temelju trenutačnog vremena, postavite inline stilove tako da: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morning", tekst bude crven.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afternoon", tekst bude zelen.</a:t>
            </a:r>
          </a:p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Ako se prikazuje "Good evening", tekst bude plav.</a:t>
            </a:r>
            <a:endParaRPr lang="hr-H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30CF2-D0B0-3B34-62EC-A768F6E8E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7" y="3162300"/>
            <a:ext cx="21907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59AD-6877-B8C7-5A64-C7C7D333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DD375D-51EE-E116-B08D-C0E3AAA1CF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KOMPONENTE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6EEA2-BF8A-6D58-F649-502EEC0C246F}"/>
              </a:ext>
            </a:extLst>
          </p:cNvPr>
          <p:cNvSpPr txBox="1"/>
          <p:nvPr/>
        </p:nvSpPr>
        <p:spPr>
          <a:xfrm>
            <a:off x="1165122" y="1604152"/>
            <a:ext cx="45277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b="1" dirty="0"/>
              <a:t>Modularnost:</a:t>
            </a:r>
            <a:r>
              <a:rPr lang="hr-HR" dirty="0"/>
              <a:t> Razbijanjem koda na manje komponente olakšavate čitanje, održavanje i ponovno korištenje istog koda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Ponovno korištenje:</a:t>
            </a:r>
            <a:r>
              <a:rPr lang="hr-HR" dirty="0"/>
              <a:t> Jednom definiranu komponentu možete koristiti na više mjesta unutar aplikacije bez dupliciranja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b="1" dirty="0"/>
              <a:t>Organizacija:</a:t>
            </a:r>
            <a:r>
              <a:rPr lang="hr-HR" dirty="0"/>
              <a:t> Manji </a:t>
            </a:r>
            <a:r>
              <a:rPr lang="hr-HR" dirty="0" err="1"/>
              <a:t>fajlovi</a:t>
            </a:r>
            <a:r>
              <a:rPr lang="hr-HR" dirty="0"/>
              <a:t> čine vaš projekt preglednijim i lakšim za navigaciju, pogotovo u većim aplikacijama.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89F5-586D-B7F0-5188-84868614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3" y="1604152"/>
            <a:ext cx="2857500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8FD0C-90C7-0FA7-690C-475BB792E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543" y="2491342"/>
            <a:ext cx="2838450" cy="142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D4FE33-54B6-0CF3-7D45-F16D33AEE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543" y="4576762"/>
            <a:ext cx="1143000" cy="247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079FAA-31B4-B43E-6AA7-865B45BD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543" y="4064332"/>
            <a:ext cx="3409950" cy="314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D314C-BA50-1F36-168D-FBD6C9AAB4F7}"/>
              </a:ext>
            </a:extLst>
          </p:cNvPr>
          <p:cNvSpPr txBox="1"/>
          <p:nvPr/>
        </p:nvSpPr>
        <p:spPr>
          <a:xfrm>
            <a:off x="7128258" y="5205138"/>
            <a:ext cx="2857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za </a:t>
            </a:r>
            <a:r>
              <a:rPr lang="en-US" dirty="0" err="1"/>
              <a:t>liste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834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84CA-E51E-16C8-7E3B-EB876F1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4ED0-12CD-A711-AFA9-01C58866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C53EB-D1E4-81D7-3921-50864624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/>
              <a:t>Segmentirajte</a:t>
            </a:r>
            <a:r>
              <a:rPr lang="en-US" b="1" dirty="0"/>
              <a:t> </a:t>
            </a:r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iz</a:t>
            </a:r>
            <a:r>
              <a:rPr lang="en-US" b="1" dirty="0"/>
              <a:t> copyright </a:t>
            </a:r>
            <a:r>
              <a:rPr lang="en-US" b="1" dirty="0" err="1"/>
              <a:t>vjezbe</a:t>
            </a:r>
            <a:r>
              <a:rPr lang="en-US" b="1" dirty="0"/>
              <a:t> u footer </a:t>
            </a:r>
            <a:r>
              <a:rPr lang="en-US" b="1" dirty="0" err="1"/>
              <a:t>komponentu</a:t>
            </a:r>
            <a:r>
              <a:rPr lang="en-US" b="1" dirty="0"/>
              <a:t>.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89395-7844-DB85-9267-E435C54F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44" y="2856291"/>
            <a:ext cx="12763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27CC-0D5A-CE17-3509-D770949F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F53004-562C-0707-A153-54FDE3DA941D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0C9-D674-81AF-6144-BB194663E0D1}"/>
              </a:ext>
            </a:extLst>
          </p:cNvPr>
          <p:cNvSpPr txBox="1"/>
          <p:nvPr/>
        </p:nvSpPr>
        <p:spPr>
          <a:xfrm>
            <a:off x="1165122" y="1604152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hr-HR" dirty="0"/>
              <a:t>Razbijanje koda na manje dijelove čini ga preglednijim i lakšim za održavanje.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</a:t>
            </a:r>
            <a:r>
              <a:rPr lang="hr-HR" dirty="0"/>
              <a:t>Import i </a:t>
            </a:r>
            <a:r>
              <a:rPr lang="hr-HR" dirty="0" err="1"/>
              <a:t>export</a:t>
            </a:r>
            <a:r>
              <a:rPr lang="hr-HR" dirty="0"/>
              <a:t> omogućuju ponovno korištenje koda i jasniju organizaciju projekata.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  <a:p>
            <a:r>
              <a:rPr lang="en-US" dirty="0"/>
              <a:t>- M</a:t>
            </a:r>
            <a:r>
              <a:rPr lang="hr-HR" dirty="0" err="1"/>
              <a:t>odularnost</a:t>
            </a:r>
            <a:r>
              <a:rPr lang="hr-HR" dirty="0"/>
              <a:t> je temelj za složenije aplikacije, uključujući i </a:t>
            </a:r>
            <a:r>
              <a:rPr lang="hr-HR" dirty="0" err="1"/>
              <a:t>React</a:t>
            </a:r>
            <a:r>
              <a:rPr lang="hr-HR" dirty="0"/>
              <a:t> projekte, gdje se komponente također uvoze i izvoze na sličan način.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63268-D743-4800-F783-9A0619336F5C}"/>
              </a:ext>
            </a:extLst>
          </p:cNvPr>
          <p:cNvSpPr txBox="1"/>
          <p:nvPr/>
        </p:nvSpPr>
        <p:spPr>
          <a:xfrm>
            <a:off x="7157582" y="264760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Svaki modul (</a:t>
            </a:r>
            <a:r>
              <a:rPr lang="hr-HR" dirty="0" err="1"/>
              <a:t>fajl</a:t>
            </a:r>
            <a:r>
              <a:rPr lang="hr-HR" dirty="0"/>
              <a:t>) može imati samo jedan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endParaRPr lang="hr-H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4EAC-7BA7-FF30-7D5B-C8864A98E20E}"/>
              </a:ext>
            </a:extLst>
          </p:cNvPr>
          <p:cNvSpPr txBox="1"/>
          <p:nvPr/>
        </p:nvSpPr>
        <p:spPr>
          <a:xfrm>
            <a:off x="7168167" y="3314474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Kada uvozite </a:t>
            </a:r>
            <a:r>
              <a:rPr lang="hr-HR" dirty="0" err="1"/>
              <a:t>default</a:t>
            </a:r>
            <a:r>
              <a:rPr lang="hr-HR" dirty="0"/>
              <a:t> </a:t>
            </a:r>
            <a:r>
              <a:rPr lang="hr-HR" dirty="0" err="1"/>
              <a:t>export</a:t>
            </a:r>
            <a:r>
              <a:rPr lang="hr-HR" dirty="0"/>
              <a:t>, možete mu dati bilo koje 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48D391-2504-AE5F-AB60-D91BA2FD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167" y="904073"/>
            <a:ext cx="1895475" cy="857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7BD28-5E5E-B155-48AA-E6BCC6815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583" y="1875849"/>
            <a:ext cx="2609850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FBA14-6C45-F76B-AC18-6C23A10550C7}"/>
              </a:ext>
            </a:extLst>
          </p:cNvPr>
          <p:cNvSpPr txBox="1"/>
          <p:nvPr/>
        </p:nvSpPr>
        <p:spPr>
          <a:xfrm>
            <a:off x="7157583" y="4847082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A</a:t>
            </a:r>
            <a:r>
              <a:rPr lang="hr-HR" dirty="0" err="1"/>
              <a:t>ko</a:t>
            </a:r>
            <a:r>
              <a:rPr lang="hr-HR" dirty="0"/>
              <a:t> želite izvesti više stvari iz istog modula, možete koristiti imenovane </a:t>
            </a:r>
            <a:r>
              <a:rPr lang="hr-HR" dirty="0" err="1"/>
              <a:t>exporte</a:t>
            </a:r>
            <a:endParaRPr lang="hr-H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7ED86-B22D-7DA8-1E2C-E33FE476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8" y="4015125"/>
            <a:ext cx="2458557" cy="731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CF51F3-C963-9DF8-8449-93A69963F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2" y="4052607"/>
            <a:ext cx="3131843" cy="6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99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7D2D-695B-63FF-47E3-C61631E2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D0379-31F3-AE87-2CBE-81B7A3BD2CB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E6 MODUL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EA1064-7B0F-CD38-97BA-0736E92A1809}"/>
              </a:ext>
            </a:extLst>
          </p:cNvPr>
          <p:cNvSpPr txBox="1"/>
          <p:nvPr/>
        </p:nvSpPr>
        <p:spPr>
          <a:xfrm>
            <a:off x="990600" y="1352423"/>
            <a:ext cx="48227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Možete uvesti sve iz modula koristeći zvjezdicu (*), što stvara objekt s </a:t>
            </a:r>
            <a:r>
              <a:rPr lang="hr-HR" dirty="0" err="1"/>
              <a:t>exportiranim</a:t>
            </a:r>
            <a:r>
              <a:rPr lang="hr-HR" dirty="0"/>
              <a:t> vrijednostima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8520-87B0-2415-8381-758474FE32B6}"/>
              </a:ext>
            </a:extLst>
          </p:cNvPr>
          <p:cNvSpPr txBox="1"/>
          <p:nvPr/>
        </p:nvSpPr>
        <p:spPr>
          <a:xfrm>
            <a:off x="1043813" y="2591460"/>
            <a:ext cx="4822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Ovo smanjuje jasnoću, pa se često ne preporučuje.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86014-1019-565C-87AE-E55F4DF6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8" y="3789807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E9498-88BA-6922-994F-12A0B97B6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0E06-1F24-72F7-E50D-4F7BD30E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45EB5F-C325-E098-9028-F3ECD9DB4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/>
              <a:t>Uvezite</a:t>
            </a:r>
            <a:r>
              <a:rPr lang="en-US" dirty="0"/>
              <a:t> </a:t>
            </a:r>
            <a:r>
              <a:rPr lang="hr-HR" dirty="0"/>
              <a:t>funkcije koje se nalaze u datoteci </a:t>
            </a:r>
            <a:r>
              <a:rPr lang="hr-HR" b="1" dirty="0"/>
              <a:t>calculator.js,</a:t>
            </a:r>
            <a:r>
              <a:rPr lang="hr-HR" dirty="0"/>
              <a:t> a nakon uvoza, one će se koristiti u svakom od ovih </a:t>
            </a:r>
            <a:r>
              <a:rPr lang="hr-HR" b="1" dirty="0"/>
              <a:t>&lt;li&gt; </a:t>
            </a:r>
            <a:r>
              <a:rPr lang="hr-HR" dirty="0"/>
              <a:t>elemenata za izračunavanje broja koji će se prikazati na web stranici.</a:t>
            </a:r>
          </a:p>
          <a:p>
            <a:r>
              <a:rPr lang="hr-HR" dirty="0"/>
              <a:t>Cilj je da rezultati budu isti kao na slici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7703F-B7D8-4947-BC44-D4A0F3C1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33" y="4240951"/>
            <a:ext cx="1314450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E15E3-0857-9899-C780-A62806C3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5" y="828122"/>
            <a:ext cx="2884504" cy="29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E2D2E-C170-0B63-948A-C5CAD90F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8C924B-0A49-B989-2897-AE56170E332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442EB-FD42-3B0A-9B00-5F86D24B858E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B7CA0-653E-A8F2-41E9-12C8163D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D33F-E988-8DA8-C23A-9B2585F32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7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D4C6-7E62-4717-197E-3FD3713E1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F0B421-5962-8373-2021-79C1265B429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507D5-F989-F31B-06D7-0E070C4D1C94}"/>
              </a:ext>
            </a:extLst>
          </p:cNvPr>
          <p:cNvSpPr txBox="1"/>
          <p:nvPr/>
        </p:nvSpPr>
        <p:spPr>
          <a:xfrm>
            <a:off x="990600" y="1410902"/>
            <a:ext cx="576107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Smanjuje ponavljanje i čini kod preglednijim jer se svi elementi (poput kontakt kartica) definiraju jednom u komponenti, a zatim ponovno koriste s različitim podacima.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pt-BR" dirty="0"/>
              <a:t> Kada pozivate vašu custom komponentu, prosljeđujete joj podatke kao atribute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Unutar komponente, ti atributi su dostupni kroz objekt </a:t>
            </a:r>
            <a:r>
              <a:rPr lang="hr-HR" b="1" dirty="0" err="1"/>
              <a:t>props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9A80D-7280-D6C0-A667-AF33F9E4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96" y="991707"/>
            <a:ext cx="2769693" cy="2088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8B397-8793-8CD3-1713-36FB7AC2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796" y="3549281"/>
            <a:ext cx="2769693" cy="1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1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BF3BC-4F4D-3684-DAAE-4B7649116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90BF-6F9D-20EA-E6CE-D4C0DB49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F58B5A-7F87-EBC3-DAAD-135558665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Stiliziraj</a:t>
            </a:r>
            <a:r>
              <a:rPr lang="en-US" dirty="0"/>
              <a:t> </a:t>
            </a:r>
            <a:r>
              <a:rPr lang="en-US" dirty="0" err="1"/>
              <a:t>App.jsx</a:t>
            </a:r>
            <a:r>
              <a:rPr lang="en-US" dirty="0"/>
              <a:t> I Card </a:t>
            </a:r>
            <a:r>
              <a:rPr lang="en-US" dirty="0" err="1"/>
              <a:t>komponentu</a:t>
            </a:r>
            <a:r>
              <a:rPr lang="en-US" dirty="0"/>
              <a:t> da </a:t>
            </a:r>
            <a:r>
              <a:rPr lang="en-US" dirty="0" err="1"/>
              <a:t>izgleda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Prebaci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za Card </a:t>
            </a:r>
            <a:r>
              <a:rPr lang="en-US" dirty="0" err="1"/>
              <a:t>komponentu</a:t>
            </a:r>
            <a:r>
              <a:rPr lang="en-US" dirty="0"/>
              <a:t> u contacts.js file I </a:t>
            </a:r>
            <a:r>
              <a:rPr lang="en-US" dirty="0" err="1"/>
              <a:t>iscitaj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u </a:t>
            </a:r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A4EE8-EC54-72C8-AD62-43E11FE8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26FF-D4FF-E27A-CD45-DD9128006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0E6F83C-F0B4-8FE9-F30F-B5B791B4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83" y="3638659"/>
            <a:ext cx="6571277" cy="244780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9F6997-C2AB-77D2-A4ED-C8E2A7416C1D}"/>
              </a:ext>
            </a:extLst>
          </p:cNvPr>
          <p:cNvSpPr txBox="1">
            <a:spLocks/>
          </p:cNvSpPr>
          <p:nvPr/>
        </p:nvSpPr>
        <p:spPr>
          <a:xfrm>
            <a:off x="839788" y="987424"/>
            <a:ext cx="3932237" cy="1433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REACT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D32EC0-A401-2168-D46E-8C3F239BF562}"/>
              </a:ext>
            </a:extLst>
          </p:cNvPr>
          <p:cNvSpPr txBox="1">
            <a:spLocks/>
          </p:cNvSpPr>
          <p:nvPr/>
        </p:nvSpPr>
        <p:spPr>
          <a:xfrm>
            <a:off x="839788" y="2708920"/>
            <a:ext cx="3932237" cy="316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8300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71525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960563" indent="-225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🔹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Snaga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Reacta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leži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u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njegovoj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sposobnosti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složeno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razbije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upravljive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dijelove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nazvane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komponente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Ovaj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modularni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olakšava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održavanje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ažuriranje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koda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Namijenjen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izradi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modernih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interaktivnih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Visoko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je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cijenjen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tržištu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rada,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pogotovo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full-stack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frontend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developere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👉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Pruža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jednostavan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ali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snažan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pristup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za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kreiranje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ponovno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upotrebljivih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elemenata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korisničkog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kern="1200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sučelja</a:t>
            </a:r>
            <a:r>
              <a:rPr lang="en-GB" sz="14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D7787-49EB-6B9B-05DA-9D86D6436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471" y="771541"/>
            <a:ext cx="59817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1AB2-C3AB-3863-B97D-D58033F1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317A4B-5EB7-3958-E69D-E92AA82E32B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PROPS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0E7C8-CFF8-B496-C7D7-1BA371F84FBA}"/>
              </a:ext>
            </a:extLst>
          </p:cNvPr>
          <p:cNvSpPr txBox="1"/>
          <p:nvPr/>
        </p:nvSpPr>
        <p:spPr>
          <a:xfrm>
            <a:off x="990600" y="2142570"/>
            <a:ext cx="5761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Prepoznajte dijelove vašeg UI-ja (npr. avatar slika, detalji kontakta) koji se mogu izdvojiti kao vlastite komponente.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T</a:t>
            </a:r>
            <a:r>
              <a:rPr lang="hr-HR" dirty="0"/>
              <a:t>o čini kod preglednijim i olakšava njegovo ponovno korištenje u različitim dijelovima aplikacije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400A-5043-70A1-6430-B17260C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839" y="810044"/>
            <a:ext cx="3381014" cy="220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D6ED11-270F-9D45-0611-FC82BAB1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820" y="3250357"/>
            <a:ext cx="2064045" cy="2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D2BE-A82B-0AF3-A20C-7A00BF0B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44FB70-3D77-DC46-AFDB-6D8AA4639E8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DEV TOOLS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4A0D1-36ED-A4A5-1ABE-5F3BCBAA449F}"/>
              </a:ext>
            </a:extLst>
          </p:cNvPr>
          <p:cNvSpPr txBox="1"/>
          <p:nvPr/>
        </p:nvSpPr>
        <p:spPr>
          <a:xfrm>
            <a:off x="976423" y="4991986"/>
            <a:ext cx="300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Works on all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0031-2C7A-FE68-3E98-40E3BD8E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236951"/>
            <a:ext cx="7155712" cy="152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5C8A3-8F08-E20A-1FC9-729CE743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45" y="2921950"/>
            <a:ext cx="1303929" cy="138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1958B-FAE5-6E9E-6B2B-1BFEAAF0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521" y="3134512"/>
            <a:ext cx="4036939" cy="11716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B1D79-815C-5BCF-F5B1-558019993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418" y="3008011"/>
            <a:ext cx="2282061" cy="14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69631-7CBA-4ABA-9BB6-AF69D303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2251-7F1C-3D0C-887A-E5913442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F20EC-8DDC-AA50-039C-8F7DF30D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Izradite</a:t>
            </a:r>
            <a:r>
              <a:rPr lang="en-US" dirty="0"/>
              <a:t> Avatar </a:t>
            </a:r>
            <a:r>
              <a:rPr lang="en-US" dirty="0" err="1"/>
              <a:t>komponentu</a:t>
            </a:r>
            <a:r>
              <a:rPr lang="en-US" dirty="0"/>
              <a:t> I </a:t>
            </a:r>
            <a:r>
              <a:rPr lang="en-US" dirty="0" err="1"/>
              <a:t>postavite</a:t>
            </a:r>
            <a:r>
              <a:rPr lang="en-US" dirty="0"/>
              <a:t> </a:t>
            </a:r>
            <a:r>
              <a:rPr lang="en-US" dirty="0" err="1"/>
              <a:t>dinamicki</a:t>
            </a:r>
            <a:r>
              <a:rPr lang="en-US" dirty="0"/>
              <a:t> parameter </a:t>
            </a:r>
            <a:r>
              <a:rPr lang="en-US" dirty="0" err="1"/>
              <a:t>img</a:t>
            </a:r>
            <a:r>
              <a:rPr lang="en-US" dirty="0"/>
              <a:t> koji se </a:t>
            </a:r>
            <a:r>
              <a:rPr lang="en-US" dirty="0" err="1"/>
              <a:t>proslijdjuje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Izradite</a:t>
            </a:r>
            <a:r>
              <a:rPr lang="en-US" dirty="0"/>
              <a:t> Detail </a:t>
            </a:r>
            <a:r>
              <a:rPr lang="en-US" dirty="0" err="1"/>
              <a:t>komponentu</a:t>
            </a:r>
            <a:r>
              <a:rPr lang="en-US" dirty="0"/>
              <a:t> za </a:t>
            </a:r>
            <a:r>
              <a:rPr lang="en-US" dirty="0" err="1"/>
              <a:t>tel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I email</a:t>
            </a:r>
          </a:p>
          <a:p>
            <a:r>
              <a:rPr lang="en-US" dirty="0"/>
              <a:t>2. </a:t>
            </a:r>
            <a:r>
              <a:rPr lang="en-US" dirty="0" err="1"/>
              <a:t>Istrazi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dev </a:t>
            </a:r>
            <a:r>
              <a:rPr lang="en-US" dirty="0" err="1"/>
              <a:t>toolsom</a:t>
            </a:r>
            <a:r>
              <a:rPr lang="en-US" dirty="0"/>
              <a:t> da </a:t>
            </a:r>
            <a:r>
              <a:rPr lang="en-US" dirty="0" err="1"/>
              <a:t>vidis</a:t>
            </a:r>
            <a:r>
              <a:rPr lang="en-US" dirty="0"/>
              <a:t> da li se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proslijdjuju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BDE1F-C601-6C18-05D0-84FE7DCB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7DF0C-B87F-1534-EFF5-2A352709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D31D95-A0C8-C05A-637E-B29F430D160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MAP/FILTER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6EF033-C22C-4CE4-7AF7-100779B3F12A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Koristi se za prolazak kroz niz i vraćanje novog niza gdje je svaki element rezultat primijenjene funkcije.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D60B3-9DB4-06E0-D8D1-F2F1CCE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381865"/>
            <a:ext cx="34956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6FE86-2246-0313-447D-F64F2905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4431819"/>
            <a:ext cx="3752850" cy="65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B88FF-B2F4-A5A0-15F1-02BEB15F92B8}"/>
              </a:ext>
            </a:extLst>
          </p:cNvPr>
          <p:cNvSpPr txBox="1"/>
          <p:nvPr/>
        </p:nvSpPr>
        <p:spPr>
          <a:xfrm>
            <a:off x="990600" y="3679376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Stvara novi niz koji sadrži samo one elemente koji zadovoljavaju određeni uvjet.</a:t>
            </a:r>
          </a:p>
        </p:txBody>
      </p:sp>
    </p:spTree>
    <p:extLst>
      <p:ext uri="{BB962C8B-B14F-4D97-AF65-F5344CB8AC3E}">
        <p14:creationId xmlns:p14="http://schemas.microsoft.com/office/powerpoint/2010/main" val="5837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709A9-709F-62D3-FCD8-F45F95AC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69268-E924-2C35-B44E-BF0817CE3B09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REDUCE/FIND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3E5C8-B75B-2B47-6337-4BB063A898C5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Akumulira vrijednost prolaskom kroz niz. Koristan je za izračune poput zbrajanja svih elemenata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736-BCE1-0A84-8E33-76817AEC37E1}"/>
              </a:ext>
            </a:extLst>
          </p:cNvPr>
          <p:cNvSpPr txBox="1"/>
          <p:nvPr/>
        </p:nvSpPr>
        <p:spPr>
          <a:xfrm>
            <a:off x="990600" y="3110152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prvi element u nizu koji zadovoljava uvjet, a zatim prestaje s iteracijom.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D2089-F786-943F-D288-BF7174EB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68" y="2071452"/>
            <a:ext cx="41910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A779D1-D9C6-EF0D-724F-46B53359A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68" y="3657074"/>
            <a:ext cx="4124325" cy="72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E63602-C908-DA98-8B7E-9C8C887441A8}"/>
              </a:ext>
            </a:extLst>
          </p:cNvPr>
          <p:cNvSpPr txBox="1"/>
          <p:nvPr/>
        </p:nvSpPr>
        <p:spPr>
          <a:xfrm>
            <a:off x="990600" y="456841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Vraća indeks prvog elementa koji zadovoljava uvjet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21CD3A-43DF-363C-06EB-A4BDD9DCE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5075106"/>
            <a:ext cx="47815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789B-FBD7-4E71-35D3-19409A28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A37DC7-39A2-46E5-3328-D2C373B188DC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MAPIRANJE PODATAKA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11EC8-8B1F-277E-7DA6-3CDCA4421CBF}"/>
              </a:ext>
            </a:extLst>
          </p:cNvPr>
          <p:cNvSpPr txBox="1"/>
          <p:nvPr/>
        </p:nvSpPr>
        <p:spPr>
          <a:xfrm>
            <a:off x="990600" y="1352423"/>
            <a:ext cx="93814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Metoda map() omogućuje vam da dinamički generirate React komponente iz niza podataka, čime eliminirate ručno ponavljanje i smanjujete količinu koda.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Povećava se preglednost i održivost koda jer se svi podaci prosljeđuju putem props-a.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A825BB-2BC4-F0C7-FB28-210396D0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59" y="3338378"/>
            <a:ext cx="3429000" cy="1504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7B8A2-4F72-F68D-1A4D-4708769E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143865"/>
            <a:ext cx="4876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0814F-5AFD-DAFA-6B3D-05D3B79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9C84-25F6-DF05-5407-F15705D4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845736-B73B-CDBA-4510-6C519ED14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I</a:t>
            </a:r>
            <a:r>
              <a:rPr lang="hr-HR" dirty="0"/>
              <a:t>sprobajte prikazati identifikator kontakta unutar komponente </a:t>
            </a:r>
            <a:r>
              <a:rPr lang="en-US" dirty="0"/>
              <a:t>card (id)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A629B-E2F4-3389-9D9E-B6AC513B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596" y="1663700"/>
            <a:ext cx="332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9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DA1D-E40A-DDEC-670F-D4005E31F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54A-E3F0-F47E-448D-560E9E8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20815-5CE4-F436-CBA6-164DF17C0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Forkajte</a:t>
            </a:r>
            <a:r>
              <a:rPr lang="en-US" dirty="0"/>
              <a:t> emoji </a:t>
            </a:r>
            <a:r>
              <a:rPr lang="en-US" dirty="0" err="1"/>
              <a:t>projekat</a:t>
            </a:r>
            <a:endParaRPr lang="en-US" dirty="0"/>
          </a:p>
          <a:p>
            <a:br>
              <a:rPr lang="en-US" dirty="0"/>
            </a:br>
            <a:r>
              <a:rPr lang="en-US" dirty="0"/>
              <a:t>2. </a:t>
            </a:r>
            <a:r>
              <a:rPr lang="hr-HR" dirty="0"/>
              <a:t>Kreirajte Entry komponentu</a:t>
            </a:r>
            <a:endParaRPr lang="en-US" dirty="0"/>
          </a:p>
          <a:p>
            <a:r>
              <a:rPr lang="en-US" dirty="0"/>
              <a:t>3. </a:t>
            </a:r>
            <a:r>
              <a:rPr lang="hr-HR" dirty="0"/>
              <a:t>Zamijenite hardkodirane unose s Entry komponentama</a:t>
            </a:r>
            <a:endParaRPr lang="en-US" dirty="0"/>
          </a:p>
          <a:p>
            <a:r>
              <a:rPr lang="en-US" dirty="0"/>
              <a:t>4. </a:t>
            </a:r>
            <a:r>
              <a:rPr lang="hr-HR" dirty="0"/>
              <a:t>Importirajte i koristite emojipedia podatke</a:t>
            </a:r>
            <a:endParaRPr lang="en-US" dirty="0"/>
          </a:p>
          <a:p>
            <a:r>
              <a:rPr lang="en-US" dirty="0"/>
              <a:t>5. </a:t>
            </a:r>
            <a:r>
              <a:rPr lang="pt-BR" dirty="0"/>
              <a:t>Mapirajte emojipedia niz na Entry komponente</a:t>
            </a:r>
            <a:endParaRPr lang="en-US" dirty="0"/>
          </a:p>
          <a:p>
            <a:r>
              <a:rPr lang="en-US" dirty="0"/>
              <a:t>6. </a:t>
            </a:r>
            <a:r>
              <a:rPr lang="hr-HR" dirty="0"/>
              <a:t>Stilizirajte vaš Emoji Dictionary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FCFF0-D6EB-CD75-402A-E6D382915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97" y="2027475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5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04EF2-5A0E-209A-11CB-724245E9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5E9E0B-3A84-5E8F-4003-255F7C88923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ARROW FUNKCIJE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07008-C2DB-7125-8CF4-4E5BD27DACCA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Ekvivalentno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E19D5-F2D1-D248-046E-DD95AD3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65" y="1997855"/>
            <a:ext cx="2114550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710E-E146-1F37-9D32-1198DDF3E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75" y="1997855"/>
            <a:ext cx="2324100" cy="78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52D42C-4292-162F-02BD-548E019C9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665" y="3691077"/>
            <a:ext cx="2638425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D8573-729B-ACAC-BE9D-BCAFB8E47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14" y="3691077"/>
            <a:ext cx="2924175" cy="156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2C3B9-9301-81CA-F0E9-3B7554EA6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923" y="3691077"/>
            <a:ext cx="3305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1EA7-57F2-7CBF-C820-D9DF4D42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450-F591-3916-5292-3C3F1403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A2AA8-A869-E303-FCE0-2BDD9D74C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pl-PL" dirty="0"/>
              <a:t>Zamijenite anonimne </a:t>
            </a:r>
            <a:r>
              <a:rPr lang="en-US" dirty="0"/>
              <a:t>za </a:t>
            </a:r>
            <a:r>
              <a:rPr lang="en-US" dirty="0" err="1"/>
              <a:t>stvaranej</a:t>
            </a:r>
            <a:r>
              <a:rPr lang="en-US" dirty="0"/>
              <a:t> Entry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pl-PL" dirty="0"/>
              <a:t>napisane tradicionalnim načinom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arrow </a:t>
            </a:r>
            <a:r>
              <a:rPr lang="en-US" dirty="0" err="1"/>
              <a:t>funkcijama</a:t>
            </a:r>
            <a:r>
              <a:rPr lang="en-US" dirty="0"/>
              <a:t> u Emoji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C5C9B-6BA2-667F-89AF-5D6D04BD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26" y="2189707"/>
            <a:ext cx="4670015" cy="28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F141-A3E2-4CA1-3B1B-116B7F42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C1869D-F84B-1627-462C-70C687EED57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SANDBOX</a:t>
            </a:r>
            <a:endParaRPr lang="hr-H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57242-2B80-B6E9-F0F4-4D461B006497}"/>
              </a:ext>
            </a:extLst>
          </p:cNvPr>
          <p:cNvSpPr txBox="1"/>
          <p:nvPr/>
        </p:nvSpPr>
        <p:spPr>
          <a:xfrm>
            <a:off x="570614" y="1648311"/>
            <a:ext cx="6145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dirty="0"/>
              <a:t>👉CodeSandbox omogućuje trenutačno postavljanje i deployanje vaših React projekata bez potrebe za komplikacijama poput instalacije Reacta ili upravljanja različitim verzijama. </a:t>
            </a:r>
            <a:br>
              <a:rPr lang="en-US" dirty="0"/>
            </a:br>
            <a:endParaRPr lang="en-US" dirty="0"/>
          </a:p>
          <a:p>
            <a:r>
              <a:rPr lang="hr-HR" dirty="0"/>
              <a:t>👉 Ovaj alat je posebno koristan za zajedničko kodiranje, učinkovito upravljanje ovisnostima i jednostavno dijeljenje vaših aplikacija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3A20D-96C1-DFA5-CD7C-DF67E2F39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55" y="1648311"/>
            <a:ext cx="3438065" cy="23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6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43F87-C707-082D-3C8A-E191FC98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2680F-4232-8817-A7E2-6B1B8B1DFD9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6FF40-E4AB-650C-6341-4E1107D12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452562"/>
            <a:ext cx="95631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5F58-A15B-27AE-BF3E-96C80C9CC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026773-F841-9CEA-9317-D8E5F3EBCBF7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USLOVNO PRIKAZIVANJE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F959E-61D1-A92B-0208-7937DA8C7287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Uslovno renderiranje</a:t>
            </a:r>
            <a:r>
              <a:rPr lang="hr-HR" dirty="0"/>
              <a:t> u Reactu omogućuje vam da prilagodite korisničko iskustvo prikazivanjem različitih komponenti na temelju određenih uvjeta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F53D1-493B-D2EC-3224-C33FE8D0CE0D}"/>
              </a:ext>
            </a:extLst>
          </p:cNvPr>
          <p:cNvSpPr txBox="1"/>
          <p:nvPr/>
        </p:nvSpPr>
        <p:spPr>
          <a:xfrm>
            <a:off x="990600" y="219560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Ternarni operator</a:t>
            </a:r>
            <a:r>
              <a:rPr lang="hr-HR" dirty="0"/>
              <a:t> i </a:t>
            </a:r>
            <a:r>
              <a:rPr lang="hr-HR" b="1" dirty="0"/>
              <a:t>AND operator</a:t>
            </a:r>
            <a:r>
              <a:rPr lang="hr-HR" dirty="0"/>
              <a:t> olakšavaju implementaciju ove logike unutar JSX-a, čineći kod sažetijim i čitljivijim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AD3BA-3516-95A8-FE3D-31E75AE7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14700"/>
            <a:ext cx="1762125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109D8-33F1-FCC8-AC0E-D82CA329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512087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52-4196-5FB1-1D9B-F124E894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E942-440D-36C7-D95E-88AB258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00EB9-49F4-9B33-3D63-DD187037F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 Implementacija Login komponente u projektu s karticama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b="1" dirty="0"/>
              <a:t>Login komponenta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Kreirajte komponentu koja sadrži dva polja za unos (npr. korisničko ime i lozinku) te jedan gumb za slanje (submit).</a:t>
            </a:r>
          </a:p>
          <a:p>
            <a:pPr>
              <a:buFont typeface="+mj-lt"/>
              <a:buAutoNum type="arabicPeriod"/>
            </a:pPr>
            <a:r>
              <a:rPr lang="hr-HR" b="1" dirty="0"/>
              <a:t>Logika prikaza</a:t>
            </a:r>
            <a:endParaRPr lang="hr-HR" dirty="0"/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korisnik nije prijavljen, prikazuje se Login ekran.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hr-HR" dirty="0">
                <a:solidFill>
                  <a:schemeClr val="bg1"/>
                </a:solidFill>
              </a:rPr>
              <a:t>Ako je korisnik prijavljen, prikazuje se popis kartica.</a:t>
            </a:r>
          </a:p>
          <a:p>
            <a:r>
              <a:rPr lang="hr-HR" dirty="0"/>
              <a:t>Ova struktura omogućuje jednostavno i jasno iskustvo korisnicima prilikom prijave u aplikaciju.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E30E4-D93C-8F61-4C83-D5368D88D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58" y="2371725"/>
            <a:ext cx="16954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3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0EB5-5FFF-DB28-E0B5-06C0EA96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C1ED-76FD-1051-960F-C028465D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3D0445-096B-9837-596D-F92BF9477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b="1" dirty="0"/>
              <a:t>Zadatak:</a:t>
            </a:r>
            <a:r>
              <a:rPr lang="en-US" b="1" dirty="0"/>
              <a:t> </a:t>
            </a:r>
            <a:r>
              <a:rPr lang="en-US" b="1" dirty="0" err="1"/>
              <a:t>Prosirite</a:t>
            </a:r>
            <a:r>
              <a:rPr lang="en-US" b="1" dirty="0"/>
              <a:t> </a:t>
            </a:r>
            <a:r>
              <a:rPr lang="en-US" b="1" dirty="0" err="1"/>
              <a:t>svoju</a:t>
            </a:r>
            <a:r>
              <a:rPr lang="en-US" b="1" dirty="0"/>
              <a:t> Login </a:t>
            </a:r>
            <a:r>
              <a:rPr lang="en-US" b="1" dirty="0" err="1"/>
              <a:t>komponentu</a:t>
            </a: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- </a:t>
            </a:r>
            <a:r>
              <a:rPr lang="en-US" b="1" dirty="0" err="1"/>
              <a:t>Dodajte</a:t>
            </a:r>
            <a:r>
              <a:rPr lang="en-US" b="1" dirty="0"/>
              <a:t> </a:t>
            </a:r>
            <a:r>
              <a:rPr lang="en-US" b="1" dirty="0" err="1"/>
              <a:t>varijablu</a:t>
            </a:r>
            <a:r>
              <a:rPr lang="en-US" b="1" dirty="0"/>
              <a:t> </a:t>
            </a:r>
            <a:r>
              <a:rPr lang="en-US" b="1" dirty="0" err="1"/>
              <a:t>IsUserRegistered</a:t>
            </a:r>
            <a:endParaRPr lang="en-US" b="1" dirty="0"/>
          </a:p>
          <a:p>
            <a:pPr>
              <a:buNone/>
            </a:pPr>
            <a:r>
              <a:rPr lang="en-US" dirty="0"/>
              <a:t>- Ako user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registriran</a:t>
            </a:r>
            <a:r>
              <a:rPr lang="en-US" dirty="0"/>
              <a:t> </a:t>
            </a:r>
            <a:r>
              <a:rPr lang="en-US" dirty="0" err="1"/>
              <a:t>prikazi</a:t>
            </a:r>
            <a:r>
              <a:rPr lang="en-US" dirty="0"/>
              <a:t> confirm password input I Register button</a:t>
            </a:r>
          </a:p>
          <a:p>
            <a:pPr>
              <a:buNone/>
            </a:pPr>
            <a:r>
              <a:rPr lang="en-US" dirty="0"/>
              <a:t>- Ako je </a:t>
            </a:r>
            <a:r>
              <a:rPr lang="en-US" dirty="0" err="1"/>
              <a:t>prikazi</a:t>
            </a:r>
            <a:r>
              <a:rPr lang="en-US" dirty="0"/>
              <a:t> Login </a:t>
            </a:r>
            <a:r>
              <a:rPr lang="en-US" dirty="0" err="1"/>
              <a:t>formu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7E92C-4CF6-934C-684D-38C208AF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336" y="2400300"/>
            <a:ext cx="2095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5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90CA3-7928-68DF-5949-C41AC84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947607-8013-5137-AE7C-FAC1E3289302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98B84-99E4-6FF1-F1C9-62B48895D713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UI koji korisnik vidi je funkcija (izraz) trenutnog stanja vaše aplikacije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88AC0-2A5F-3C5D-A18A-382A8CF0AD43}"/>
              </a:ext>
            </a:extLst>
          </p:cNvPr>
          <p:cNvSpPr txBox="1"/>
          <p:nvPr/>
        </p:nvSpPr>
        <p:spPr>
          <a:xfrm>
            <a:off x="990600" y="2874289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Deklarativni pristup:</a:t>
            </a: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Opisujete </a:t>
            </a:r>
            <a:r>
              <a:rPr lang="hr-HR" b="1" dirty="0"/>
              <a:t>što</a:t>
            </a:r>
            <a:r>
              <a:rPr lang="hr-HR" dirty="0"/>
              <a:t> bi se trebalo dogoditi, a React se brine o tome </a:t>
            </a:r>
            <a:r>
              <a:rPr lang="hr-HR" b="1" dirty="0"/>
              <a:t>kako</a:t>
            </a:r>
            <a:r>
              <a:rPr lang="hr-HR" dirty="0"/>
              <a:t> to postić</a:t>
            </a:r>
            <a:r>
              <a:rPr lang="en-US" dirty="0" err="1"/>
              <a:t>i</a:t>
            </a:r>
            <a:r>
              <a:rPr lang="en-US" dirty="0"/>
              <a:t>.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F2DAD-5F7A-DF61-02A2-C7182F9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87" y="1849219"/>
            <a:ext cx="3290119" cy="877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21E29-AA2C-9D1E-4667-A48C99E49212}"/>
              </a:ext>
            </a:extLst>
          </p:cNvPr>
          <p:cNvGrpSpPr/>
          <p:nvPr/>
        </p:nvGrpSpPr>
        <p:grpSpPr>
          <a:xfrm>
            <a:off x="1222887" y="3758696"/>
            <a:ext cx="5334000" cy="1340082"/>
            <a:chOff x="1222887" y="4075801"/>
            <a:chExt cx="5334000" cy="13400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861EDC-D8F6-04C0-E4AC-83D9BF30B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2887" y="4075801"/>
              <a:ext cx="22098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95224F-46B1-1FEB-30CD-32A74AB0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2887" y="4444333"/>
              <a:ext cx="5334000" cy="971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126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17A86-7ADE-EE67-13B5-6EE947D3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56A686-0A95-8D42-F338-39E3CC16EC0A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hr-HR" dirty="0"/>
              <a:t>State i interaktivnost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7723C9-BD7B-319E-7EA7-6C1CC5BD9664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Imperativno</a:t>
            </a:r>
            <a:r>
              <a:rPr lang="en-US" dirty="0"/>
              <a:t> </a:t>
            </a:r>
            <a:r>
              <a:rPr lang="en-US" dirty="0" err="1"/>
              <a:t>programiranje</a:t>
            </a:r>
            <a:endParaRPr lang="hr-H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ABB99-D80F-2CFA-1937-2684A92ADA5B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9BFC5-E9AD-BE1C-7F12-698FA5AF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2" y="1971697"/>
            <a:ext cx="4020011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94A3-CF3E-4920-77BD-750A80CA3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39E6-537C-6BC9-5AA3-86CA3FCF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50930-63ED-CDAD-7253-771485197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hr-HR" b="1" dirty="0"/>
              <a:t>Kreirajte React aplikaciju u kojoj ćete prikazati paragraf s tekstom (npr. "Buy milk") i dva gumba. Jedan gumb treba promijeniti stil teksta tako da se on precrta (primjena "line-through"), a drugi gumb treba vratiti tekst u prvobitni oblik.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72655-AEE1-0A11-9B66-58A0C90C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780" y="2962889"/>
            <a:ext cx="2647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41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979-E0C9-899A-6E6D-898C9DC5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8C5714-84F4-4405-42CF-CA796A2F1DA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HOOKS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84E4D-B5C4-D5FF-C218-12E4477CAAB8}"/>
              </a:ext>
            </a:extLst>
          </p:cNvPr>
          <p:cNvSpPr txBox="1"/>
          <p:nvPr/>
        </p:nvSpPr>
        <p:spPr>
          <a:xfrm>
            <a:off x="990600" y="1352423"/>
            <a:ext cx="9381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useState</a:t>
            </a:r>
            <a:r>
              <a:rPr lang="hr-HR" dirty="0"/>
              <a:t> je hook koji omogućuje dodavanje state-a u funkcijske komponente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132D75-9DF0-3940-249D-19886164C618}"/>
              </a:ext>
            </a:extLst>
          </p:cNvPr>
          <p:cNvSpPr txBox="1"/>
          <p:nvPr/>
        </p:nvSpPr>
        <p:spPr>
          <a:xfrm>
            <a:off x="990600" y="3843584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👉Deklarativni pristup (korištenje state-a) omogućuje lakše održavanje i automatsko ažuriranje korisničkog sučelja, za razliku od imperativnog ručnog manipuliranja DOM-om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CB162-C738-7D0C-2123-ECCB67FC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57" y="2074109"/>
            <a:ext cx="3390900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C0DAD-AE2D-388C-1BDD-411ED355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708" y="1907902"/>
            <a:ext cx="2391390" cy="1854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88F3A-F13D-8963-0F7C-91ACCDD10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2" y="3186881"/>
            <a:ext cx="2657475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6BCD7-7C10-D883-220A-1B42961E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57" y="2720982"/>
            <a:ext cx="2181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5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D4FC0-3822-8121-05BA-B4701E48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10F-AD9E-5BF0-0057-E53275EB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0E11F-6C66-0C96-402E-0F444EED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Dodajte novi gumb koji će smanjivati</a:t>
            </a:r>
            <a:r>
              <a:rPr lang="en-US" dirty="0"/>
              <a:t> I </a:t>
            </a:r>
            <a:r>
              <a:rPr lang="en-US" dirty="0" err="1"/>
              <a:t>povecavati</a:t>
            </a:r>
            <a:r>
              <a:rPr lang="hr-HR" dirty="0"/>
              <a:t> vrijednost count-a.</a:t>
            </a:r>
            <a:endParaRPr lang="en-US" dirty="0"/>
          </a:p>
          <a:p>
            <a:pPr marL="285750" indent="-285750">
              <a:buFontTx/>
              <a:buChar char="-"/>
            </a:pPr>
            <a:br>
              <a:rPr lang="hr-HR" dirty="0"/>
            </a:br>
            <a:r>
              <a:rPr lang="hr-HR" dirty="0"/>
              <a:t>Pobrinite se da se korisničko sučelje automatski ažurira prilikom svakog klika na gumb.</a:t>
            </a:r>
            <a:endParaRPr lang="en-US" dirty="0"/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BD5D1-8FD8-F3E7-FC04-28E3A11D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81" y="1957387"/>
            <a:ext cx="609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24573-5536-C5B8-5EF4-BE3567367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15AA33-85D4-2829-8BC5-7EDEE5A04D5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EVENTS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54E4B-8E62-B73A-AD2B-51659B67ED4D}"/>
              </a:ext>
            </a:extLst>
          </p:cNvPr>
          <p:cNvSpPr txBox="1"/>
          <p:nvPr/>
        </p:nvSpPr>
        <p:spPr>
          <a:xfrm>
            <a:off x="990600" y="1352423"/>
            <a:ext cx="9381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dirty="0"/>
              <a:t>React aplikacija može dinamički reagirati na korisničke interakcije. Ova deklarativna metoda omogućava vam da definirate </a:t>
            </a:r>
            <a:r>
              <a:rPr lang="hr-HR" b="1" dirty="0"/>
              <a:t>što</a:t>
            </a:r>
            <a:r>
              <a:rPr lang="hr-HR" dirty="0"/>
              <a:t> se treba dogoditi kad se stanje promijeni, dok React automatski upravlja ažuriranjem UI-ja.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6EC2E-99D0-AEF0-20E2-28DCCB842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" y="3677725"/>
            <a:ext cx="421957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30AD0-D777-5B7F-5E97-62D1E1414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774" y="2695574"/>
            <a:ext cx="28575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9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8D391-E500-51BA-E7FD-06C8D5BAD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F4FD-1537-5299-B877-F1D1B440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981EC-5E89-16A5-C438-450D17DC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Napravite react app from scratch</a:t>
            </a:r>
          </a:p>
          <a:p>
            <a:pPr>
              <a:lnSpc>
                <a:spcPts val="1425"/>
              </a:lnSpc>
              <a:buNone/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imati u sebi h1 "Obozavam React i jsx"</a:t>
            </a:r>
          </a:p>
          <a:p>
            <a:pPr>
              <a:lnSpc>
                <a:spcPts val="1425"/>
              </a:lnSpc>
            </a:pPr>
            <a:r>
              <a:rPr lang="hr-H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Treba sadrzati listu sa 3 stavke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8F544-E29F-3BA2-73C8-6BD313B2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368" y="2443011"/>
            <a:ext cx="2943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4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D387-0A8F-B4F4-2945-7D26F78F3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6573-4E33-C83C-DC62-2EF46DAB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077F4A-C940-CA53-5F77-CB12F1A74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Kada korisnik prelazi mišem preko gumba, onMouseOver postavlja state na true, mijenjajući boju gumba u crnu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b="1" dirty="0"/>
          </a:p>
          <a:p>
            <a:pPr marL="285750" indent="-285750">
              <a:buFontTx/>
              <a:buChar char="-"/>
            </a:pPr>
            <a:r>
              <a:rPr lang="hr-HR" dirty="0"/>
              <a:t>Kada miš napusti gumb (onMouseOut), state se postavlja na false, vraćajući boju natrag na bijelu</a:t>
            </a:r>
            <a:endParaRPr lang="hr-HR" b="1" dirty="0"/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6B89DE8D-E958-B88B-53E6-A53F0553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69" y="2342998"/>
            <a:ext cx="251495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3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18CE5-D6EE-3F5D-0BE8-6D17B4978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E93E-5F0E-797B-2BEC-20E5E21B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1BBF1-DBB1-D3AD-B496-B38D5938C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U HTML-u dodaj &lt;h1&gt; element i gumb s ID-jem get-time-btn.</a:t>
            </a:r>
          </a:p>
          <a:p>
            <a:pPr marL="285750" indent="-285750">
              <a:buFontTx/>
              <a:buChar char="-"/>
            </a:pPr>
            <a:r>
              <a:rPr lang="hr-HR" dirty="0"/>
              <a:t>Definiraj funkciju showCurrentTime() koja dohvaća trenutno vrijeme i postavlja ga kao tekst u &lt;h1&gt;.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Klikom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gumb</a:t>
            </a:r>
            <a:r>
              <a:rPr lang="en-US" dirty="0"/>
              <a:t> </a:t>
            </a:r>
            <a:r>
              <a:rPr lang="en-US" dirty="0" err="1"/>
              <a:t>Gettime</a:t>
            </a:r>
            <a:r>
              <a:rPr lang="en-US" dirty="0"/>
              <a:t> </a:t>
            </a:r>
            <a:r>
              <a:rPr lang="en-US" dirty="0" err="1"/>
              <a:t>updejtujemo</a:t>
            </a:r>
            <a:r>
              <a:rPr lang="en-US" dirty="0"/>
              <a:t> </a:t>
            </a:r>
            <a:r>
              <a:rPr lang="en-US" dirty="0" err="1"/>
              <a:t>vrijeme</a:t>
            </a:r>
            <a:endParaRPr lang="hr-HR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DODATNO: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napravte</a:t>
            </a:r>
            <a:r>
              <a:rPr lang="en-US" dirty="0"/>
              <a:t> da se </a:t>
            </a:r>
            <a:r>
              <a:rPr lang="en-US" dirty="0" err="1"/>
              <a:t>vrijeme</a:t>
            </a:r>
            <a:r>
              <a:rPr lang="en-US" dirty="0"/>
              <a:t>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updejtuje</a:t>
            </a:r>
            <a:r>
              <a:rPr lang="en-US" dirty="0"/>
              <a:t> </a:t>
            </a:r>
            <a:r>
              <a:rPr lang="en-US" dirty="0" err="1"/>
              <a:t>svakih</a:t>
            </a:r>
            <a:r>
              <a:rPr lang="en-US" dirty="0"/>
              <a:t> 1 sec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89D0B-E5FE-9FC0-0DDA-EBD6C8488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13" y="2028683"/>
            <a:ext cx="44386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3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9659-A941-AD8F-6A54-746D309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05F08B-7B6F-2132-5909-038A5B5C93F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FORME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619D0-75B7-85F4-E06C-CA89CD9F63FE}"/>
              </a:ext>
            </a:extLst>
          </p:cNvPr>
          <p:cNvSpPr txBox="1"/>
          <p:nvPr/>
        </p:nvSpPr>
        <p:spPr>
          <a:xfrm>
            <a:off x="990600" y="1228397"/>
            <a:ext cx="53659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sz="1400" dirty="0"/>
              <a:t>✅ Rukovanje događajima unutar inputa:</a:t>
            </a:r>
            <a:br>
              <a:rPr lang="hr-HR" sz="1400" dirty="0"/>
            </a:br>
            <a:r>
              <a:rPr lang="hr-HR" sz="1400" dirty="0"/>
              <a:t>onChange događaj se aktivira svaki put kada se promijeni vrijednost inputa. Koristeći event.target.value, možete dohvatiti ono što je korisnik unio.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Controlled Components:</a:t>
            </a:r>
            <a:br>
              <a:rPr lang="hr-HR" sz="1400" dirty="0"/>
            </a:br>
            <a:r>
              <a:rPr lang="hr-HR" sz="1400" dirty="0"/>
              <a:t>U Reactu se input elementi kontroliraju preko state-a, čime se osigurava jedinstveni izvor istine. Vrijednost inputa (value) postavljate na state varijablu (npr. name), a svaka promjena se ažurira kroz onChange.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pPr>
              <a:buNone/>
            </a:pPr>
            <a:r>
              <a:rPr lang="hr-HR" sz="1400" dirty="0"/>
              <a:t>✅ Sprječavanje zadane akcije forme:</a:t>
            </a:r>
            <a:br>
              <a:rPr lang="hr-HR" sz="1400" dirty="0"/>
            </a:br>
            <a:r>
              <a:rPr lang="hr-HR" sz="1400" dirty="0"/>
              <a:t>Klikom na Submit, HTML forma obično osvježava stranicu. Metoda event.preventDefault() u onSubmit handleru sprječava to ponašanje, omogućujući obradu podataka bez refresh-a.</a:t>
            </a:r>
            <a:endParaRPr lang="en-US" sz="1400" dirty="0"/>
          </a:p>
          <a:p>
            <a:pPr>
              <a:buNone/>
            </a:pPr>
            <a:endParaRPr lang="hr-HR" sz="1400" dirty="0"/>
          </a:p>
          <a:p>
            <a:r>
              <a:rPr lang="hr-HR" sz="1400" dirty="0"/>
              <a:t>✅ Korištenje onSubmit događaja:</a:t>
            </a:r>
            <a:br>
              <a:rPr lang="hr-HR" sz="1400" dirty="0"/>
            </a:br>
            <a:r>
              <a:rPr lang="hr-HR" sz="1400" dirty="0"/>
              <a:t>Umjesto onClick na gumbu, možete postaviti onSubmit na cijelu formu kako biste obradili unos kad korisnik klikne Submit.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181D1-1A2C-7548-8D73-21C4389A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66" y="1647827"/>
            <a:ext cx="3095779" cy="28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3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9DD8-9B82-0353-9F95-71099CC8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0EF7-0918-0381-8855-50A65523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7B34F-2119-E339-34A9-4631851AA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 ili lozinku) i prilagodite state i onChange handlere kako biste obradili sve unose.</a:t>
            </a:r>
            <a:endParaRPr lang="hr-H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718EF-7B08-52AA-8EFA-B4C0D1AB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08" y="2122384"/>
            <a:ext cx="28384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7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B8126-90D5-116B-0D68-893D9EBE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5C68FD-FA0D-94DA-8CF6-BF5C3523E08B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CLASSES VS HOOKS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FE1F1-062F-4C4F-849C-8DC73504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44" y="2115927"/>
            <a:ext cx="2641344" cy="2543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6C418-2A7C-7979-6235-2AA15AD842A5}"/>
              </a:ext>
            </a:extLst>
          </p:cNvPr>
          <p:cNvSpPr txBox="1"/>
          <p:nvPr/>
        </p:nvSpPr>
        <p:spPr>
          <a:xfrm>
            <a:off x="7361903" y="1407610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CLASSES</a:t>
            </a:r>
            <a:endParaRPr lang="hr-H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B26A-FA99-73E2-EA1C-B41950127DAF}"/>
              </a:ext>
            </a:extLst>
          </p:cNvPr>
          <p:cNvSpPr txBox="1"/>
          <p:nvPr/>
        </p:nvSpPr>
        <p:spPr>
          <a:xfrm>
            <a:off x="1049593" y="1408343"/>
            <a:ext cx="122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HOOKS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494CE-6339-8B74-9C7D-95A24113D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10" y="2115927"/>
            <a:ext cx="2293182" cy="2543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59739-3B2C-28A7-6DB7-12F1ED9F814F}"/>
              </a:ext>
            </a:extLst>
          </p:cNvPr>
          <p:cNvSpPr txBox="1"/>
          <p:nvPr/>
        </p:nvSpPr>
        <p:spPr>
          <a:xfrm>
            <a:off x="1405270" y="4788797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</a:t>
            </a:r>
            <a:r>
              <a:rPr lang="en-US" dirty="0"/>
              <a:t>U </a:t>
            </a:r>
            <a:r>
              <a:rPr lang="en-US" dirty="0" err="1"/>
              <a:t>novim</a:t>
            </a:r>
            <a:r>
              <a:rPr lang="en-US" dirty="0"/>
              <a:t> </a:t>
            </a:r>
            <a:r>
              <a:rPr lang="hr-HR" dirty="0"/>
              <a:t>projekt</a:t>
            </a:r>
            <a:r>
              <a:rPr lang="en-US" dirty="0" err="1"/>
              <a:t>ima</a:t>
            </a:r>
            <a:r>
              <a:rPr lang="hr-HR" dirty="0"/>
              <a:t> preporučuje </a:t>
            </a:r>
            <a:r>
              <a:rPr lang="en-US" dirty="0"/>
              <a:t>se </a:t>
            </a:r>
            <a:r>
              <a:rPr lang="hr-HR" dirty="0"/>
              <a:t>koristiti Hooks, dok klasne komponente možete sresti u starijim kodnim bazama.</a:t>
            </a:r>
          </a:p>
        </p:txBody>
      </p:sp>
    </p:spTree>
    <p:extLst>
      <p:ext uri="{BB962C8B-B14F-4D97-AF65-F5344CB8AC3E}">
        <p14:creationId xmlns:p14="http://schemas.microsoft.com/office/powerpoint/2010/main" val="349775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D0E19-A2F8-358E-52EA-F864BD99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28FDCE-0512-00E7-79B8-1C01201B9D56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STATE</a:t>
            </a:r>
            <a:endParaRPr lang="hr-H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DF18E-2C99-6F66-F507-270C0C34DBFF}"/>
              </a:ext>
            </a:extLst>
          </p:cNvPr>
          <p:cNvSpPr txBox="1"/>
          <p:nvPr/>
        </p:nvSpPr>
        <p:spPr>
          <a:xfrm>
            <a:off x="1394695" y="436109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Ovaj način upravljanja složenijim state-om omogućava da sve povezane informacije budu sačuvane unutar jednog objekta, te se prilikom promjene jednog dijela state-a ostale vrijednosti zadrže. Ovo čini kod preglednijim i lakšim za održavanje.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73F03-9572-C927-ED31-98E4016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877" y="1452933"/>
            <a:ext cx="4222033" cy="256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6C8E7-D2A9-D9F9-EC6E-2C8AFA392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474" y="1175028"/>
            <a:ext cx="3216858" cy="30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B848-EE5B-ACD9-44C6-0B16EDA2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A47F-526D-CA0B-A605-7A7623DC2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C5B7A2-F199-3CD2-5044-4A638AD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Pokušajte proširiti formu dodavanjem još input polja (npr. za email) i </a:t>
            </a:r>
            <a:r>
              <a:rPr lang="en-US" dirty="0" err="1"/>
              <a:t>dodajte</a:t>
            </a:r>
            <a:r>
              <a:rPr lang="en-US" dirty="0"/>
              <a:t> </a:t>
            </a:r>
            <a:r>
              <a:rPr lang="en-US" dirty="0" err="1"/>
              <a:t>podnaslov</a:t>
            </a:r>
            <a:r>
              <a:rPr lang="en-US" dirty="0"/>
              <a:t> koji </a:t>
            </a:r>
            <a:r>
              <a:rPr lang="en-US" dirty="0" err="1"/>
              <a:t>ispisuje</a:t>
            </a:r>
            <a:r>
              <a:rPr lang="en-US" dirty="0"/>
              <a:t> </a:t>
            </a:r>
            <a:r>
              <a:rPr lang="en-US" dirty="0" err="1"/>
              <a:t>unijetu</a:t>
            </a:r>
            <a:r>
              <a:rPr lang="en-US" dirty="0"/>
              <a:t> </a:t>
            </a:r>
            <a:r>
              <a:rPr lang="en-US" dirty="0" err="1"/>
              <a:t>vrijednost</a:t>
            </a:r>
            <a:r>
              <a:rPr lang="en-US" dirty="0"/>
              <a:t>.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2BECA-A8FA-D020-CEB5-DC9696C4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2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2144-0AD9-FDB6-3BCD-470028D91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F8B30-32A5-7B02-BCCD-E5B0B565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F34B74-C31F-A30B-1D10-3756981D4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Napiši React komponentu </a:t>
            </a:r>
            <a:r>
              <a:rPr lang="hr-HR" b="1" dirty="0"/>
              <a:t>AddressForm</a:t>
            </a:r>
            <a:r>
              <a:rPr lang="hr-HR" dirty="0"/>
              <a:t> koja:</a:t>
            </a:r>
          </a:p>
          <a:p>
            <a:pPr marL="285750" indent="-285750">
              <a:buFontTx/>
              <a:buChar char="-"/>
            </a:pPr>
            <a:r>
              <a:rPr lang="hr-HR" dirty="0"/>
              <a:t>Koristi useState za pohranu objekta </a:t>
            </a:r>
            <a:r>
              <a:rPr lang="hr-HR" b="1" dirty="0"/>
              <a:t>{ street: "", city: "" }.</a:t>
            </a:r>
            <a:endParaRPr lang="hr-HR" dirty="0"/>
          </a:p>
          <a:p>
            <a:pPr marL="285750" indent="-285750">
              <a:buFontTx/>
              <a:buChar char="-"/>
            </a:pPr>
            <a:r>
              <a:rPr lang="hr-HR" dirty="0"/>
              <a:t>Prati promjene u dva &lt;input&gt; polja (ime atributa name="street" i name="city").</a:t>
            </a:r>
          </a:p>
          <a:p>
            <a:pPr marL="285750" indent="-285750">
              <a:buFontTx/>
              <a:buChar char="-"/>
            </a:pPr>
            <a:r>
              <a:rPr lang="hr-HR" dirty="0"/>
              <a:t>U funkciji </a:t>
            </a:r>
            <a:r>
              <a:rPr lang="hr-HR" b="1" dirty="0"/>
              <a:t>handleChange</a:t>
            </a:r>
            <a:r>
              <a:rPr lang="hr-HR" dirty="0"/>
              <a:t> dekonstruira event.target na { name, value }.</a:t>
            </a:r>
          </a:p>
          <a:p>
            <a:pPr marL="285750" indent="-285750">
              <a:buFontTx/>
              <a:buChar char="-"/>
            </a:pPr>
            <a:r>
              <a:rPr lang="hr-HR" dirty="0"/>
              <a:t>Pritom pri updateu stanja zadržava i prethodnu vrijednost drugog polja.</a:t>
            </a:r>
          </a:p>
          <a:p>
            <a:pPr marL="285750" indent="-285750">
              <a:buFontTx/>
              <a:buChar char="-"/>
            </a:pPr>
            <a:r>
              <a:rPr lang="hr-HR" dirty="0"/>
              <a:t>Na vrhu prikazuje tekst:</a:t>
            </a:r>
          </a:p>
          <a:p>
            <a:pPr marL="285750" indent="-285750">
              <a:buFontTx/>
              <a:buChar char="-"/>
            </a:pPr>
            <a:r>
              <a:rPr lang="hr-HR" dirty="0"/>
              <a:t>Your address: [street], [city]</a:t>
            </a:r>
            <a:endParaRPr lang="hr-H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22E78-E87A-7BB1-0A61-43405575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1" y="1663700"/>
            <a:ext cx="3571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60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4D4-2298-944C-CE6B-315975BB3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14C68-47C9-5F12-0138-DFCB9F6790E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8334B-6C6B-C6FB-CFCB-59B7C5BF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914" y="1811532"/>
            <a:ext cx="39243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87F53-8A8C-F68E-5F41-B9FA0D01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14" y="3108471"/>
            <a:ext cx="599122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49AC9D-E633-D23E-4691-D7B6ACD67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536" y="1474766"/>
            <a:ext cx="4194493" cy="25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2C0B7-8ED6-A049-35B5-9B1D102F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EDAD2-D996-F304-0AED-511B54C263D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SPREAD OPERATOR</a:t>
            </a:r>
            <a:endParaRPr lang="hr-H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D199-FBCD-C6C7-6CF4-13BED385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516" y="1930304"/>
            <a:ext cx="4194493" cy="250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D187-8561-B8DD-E7D5-0DBE3BC7A916}"/>
              </a:ext>
            </a:extLst>
          </p:cNvPr>
          <p:cNvSpPr txBox="1"/>
          <p:nvPr/>
        </p:nvSpPr>
        <p:spPr>
          <a:xfrm>
            <a:off x="942411" y="1474766"/>
            <a:ext cx="64047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Nizovi: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Spread operator omogućuje jednostavno spajanje i reorganizaciju nizova bez potrebe za petljama.</a:t>
            </a:r>
            <a:endParaRPr lang="en-US" dirty="0"/>
          </a:p>
          <a:p>
            <a:pPr>
              <a:buNone/>
            </a:pPr>
            <a:endParaRPr lang="hr-HR" dirty="0"/>
          </a:p>
          <a:p>
            <a:pPr>
              <a:buNone/>
            </a:pPr>
            <a:r>
              <a:rPr lang="hr-HR" dirty="0"/>
              <a:t>Objekti: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Omogućuje rasprostiranje svojstava iz jednog objekta u drugi, čime se olakšava spajanje i ažuriranje objekata.</a:t>
            </a:r>
            <a:endParaRPr lang="en-US" dirty="0"/>
          </a:p>
          <a:p>
            <a:pPr>
              <a:buNone/>
            </a:pPr>
            <a:endParaRPr lang="hr-HR" dirty="0"/>
          </a:p>
          <a:p>
            <a:r>
              <a:rPr lang="hr-HR" dirty="0"/>
              <a:t>Ažuriranje state-a:</a:t>
            </a:r>
            <a:br>
              <a:rPr lang="hr-HR" dirty="0"/>
            </a:br>
            <a:r>
              <a:rPr lang="en-US" dirty="0"/>
              <a:t>- </a:t>
            </a:r>
            <a:r>
              <a:rPr lang="hr-HR" dirty="0"/>
              <a:t>U Reactu se spread operator često koristi u funkcijama poput handleChange kako bi se sačuvala postojeća struktura state-a i ažuriralo samo određeno polje.</a:t>
            </a:r>
          </a:p>
        </p:txBody>
      </p:sp>
    </p:spTree>
    <p:extLst>
      <p:ext uri="{BB962C8B-B14F-4D97-AF65-F5344CB8AC3E}">
        <p14:creationId xmlns:p14="http://schemas.microsoft.com/office/powerpoint/2010/main" val="253202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EA4D-80D3-520B-420A-54221C08D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E33C4B-6EAB-40AE-E4D4-EF5E3A87CAD0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5E927-4D0F-1F37-5055-CF9BCD5D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997" y="986176"/>
            <a:ext cx="3077901" cy="178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BE4D2-6F8E-F528-0790-698285673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70" y="986176"/>
            <a:ext cx="1994335" cy="167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A84F1-7041-E495-1CD4-5535079BC578}"/>
              </a:ext>
            </a:extLst>
          </p:cNvPr>
          <p:cNvSpPr txBox="1"/>
          <p:nvPr/>
        </p:nvSpPr>
        <p:spPr>
          <a:xfrm>
            <a:off x="1120877" y="1397675"/>
            <a:ext cx="45277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hr-HR" b="1" dirty="0"/>
              <a:t>Babel i JSX transformacija</a:t>
            </a:r>
            <a:endParaRPr lang="hr-HR" dirty="0"/>
          </a:p>
          <a:p>
            <a:r>
              <a:rPr lang="hr-HR" dirty="0"/>
              <a:t>JSX omogućuje pisanje HTML-a unutar JavaScript koda, koji se potom pretvara u standardni JavaScript pomoću Babel kompajlera. </a:t>
            </a:r>
            <a:endParaRPr lang="en-US" dirty="0"/>
          </a:p>
          <a:p>
            <a:endParaRPr lang="en-US" dirty="0"/>
          </a:p>
          <a:p>
            <a:r>
              <a:rPr lang="hr-HR" dirty="0"/>
              <a:t>👉 Ovaj pristup olakšava čitanje koda te smanjuje broj linija potrebnih za manipulaciju DOM-om, u usporedbi s tradicionalnim pristupom korištenja document.createElement().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CCA476-5BA2-0381-EDE5-08C14450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98" y="2960972"/>
            <a:ext cx="4200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7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E8D6-86AF-1085-05F1-33FADF09D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384F-6B5E-E025-28DA-7C91A913A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5F9071-AAFE-2948-508C-63D9B4C08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hr-HR" dirty="0"/>
              <a:t>Napiši React komponentu ColorBoxes koja:</a:t>
            </a:r>
          </a:p>
          <a:p>
            <a:pPr marL="285750" indent="-285750">
              <a:buFontTx/>
              <a:buChar char="-"/>
            </a:pPr>
            <a:r>
              <a:rPr lang="hr-HR" dirty="0"/>
              <a:t>Inicijalno postavlja stanje colors na niz od nekoliko hex-boja, npr. ["#FF6384", "#36A2EB", "#FFCE56"].</a:t>
            </a:r>
          </a:p>
          <a:p>
            <a:pPr marL="285750" indent="-285750">
              <a:buFontTx/>
              <a:buChar char="-"/>
            </a:pPr>
            <a:r>
              <a:rPr lang="hr-HR" dirty="0"/>
              <a:t>Prikazuje svaki element niza kao kvadrat od 100×100 px obojen tim kolorom.</a:t>
            </a:r>
          </a:p>
          <a:p>
            <a:pPr marL="285750" indent="-285750">
              <a:buFontTx/>
              <a:buChar char="-"/>
            </a:pPr>
            <a:r>
              <a:rPr lang="hr-HR" dirty="0"/>
              <a:t>Ima gumb Add Random Color koji pri kliku generira novu nasumičnu hex-boju i dodaje je u colors pomoću spread operatora.</a:t>
            </a:r>
          </a:p>
          <a:p>
            <a:pPr marL="285750" indent="-285750">
              <a:buFontTx/>
              <a:buChar char="-"/>
            </a:pPr>
            <a:r>
              <a:rPr lang="hr-HR" dirty="0"/>
              <a:t>Ima gumb Remove Last koji uklanja zadnju boju (također koristeći spread i slice/filter).</a:t>
            </a:r>
          </a:p>
          <a:p>
            <a:pPr marL="285750" indent="-285750">
              <a:buFontTx/>
              <a:buChar char="-"/>
            </a:pPr>
            <a:r>
              <a:rPr lang="hr-HR" dirty="0"/>
              <a:t>(Bonus) Ima gumb Shuffle koji nasumično promiješa niz, opet koristeći spread operator za ne-mutan način.</a:t>
            </a:r>
            <a:endParaRPr lang="hr-H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119C3-F06E-3720-8B47-B9B0BA4D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18" y="3027217"/>
            <a:ext cx="5676900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1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4A5C-EFF8-6BBD-DEF5-4D814425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EE9C0D-B916-E21A-CF67-17530E65B8D3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EVENT TREE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91A5-7771-FE01-681B-40171CA2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87" y="1400121"/>
            <a:ext cx="3340186" cy="303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2F8A6-FCED-3F47-D984-B50C7F12D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20" y="1400121"/>
            <a:ext cx="3529581" cy="2737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D14F03-50A1-C91E-4E30-273013B2721E}"/>
              </a:ext>
            </a:extLst>
          </p:cNvPr>
          <p:cNvSpPr txBox="1"/>
          <p:nvPr/>
        </p:nvSpPr>
        <p:spPr>
          <a:xfrm>
            <a:off x="1270076" y="4811548"/>
            <a:ext cx="96518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 Funkcije se mogu prenositi kao props, što omogućuje da child komponenta (</a:t>
            </a:r>
            <a:r>
              <a:rPr lang="en-US" dirty="0"/>
              <a:t>Card) </a:t>
            </a:r>
            <a:r>
              <a:rPr lang="hr-HR" dirty="0"/>
              <a:t>pozove funkciju iz parent komponente (App) za ažuriranje state-a</a:t>
            </a:r>
          </a:p>
        </p:txBody>
      </p:sp>
    </p:spTree>
    <p:extLst>
      <p:ext uri="{BB962C8B-B14F-4D97-AF65-F5344CB8AC3E}">
        <p14:creationId xmlns:p14="http://schemas.microsoft.com/office/powerpoint/2010/main" val="1930160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4FD9C-EE27-CCBD-B8B4-335959070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C950-2E81-5DCB-2051-6E8012C6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611F18-1A8F-B42E-E618-B4FFE509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r>
              <a:rPr lang="en-US" dirty="0"/>
              <a:t>1. U </a:t>
            </a:r>
            <a:r>
              <a:rPr lang="en-US" dirty="0" err="1"/>
              <a:t>svojoj</a:t>
            </a:r>
            <a:r>
              <a:rPr lang="en-US" dirty="0"/>
              <a:t> card </a:t>
            </a:r>
            <a:r>
              <a:rPr lang="en-US" dirty="0" err="1"/>
              <a:t>kompnenti</a:t>
            </a:r>
            <a:r>
              <a:rPr lang="en-US" dirty="0"/>
              <a:t> I </a:t>
            </a:r>
            <a:r>
              <a:rPr lang="en-US" dirty="0" err="1"/>
              <a:t>listi</a:t>
            </a:r>
            <a:r>
              <a:rPr lang="en-US" dirty="0"/>
              <a:t> </a:t>
            </a:r>
            <a:r>
              <a:rPr lang="en-US" dirty="0" err="1"/>
              <a:t>izradite</a:t>
            </a:r>
            <a:r>
              <a:rPr lang="en-US" dirty="0"/>
              <a:t> delete button koji brise </a:t>
            </a:r>
            <a:r>
              <a:rPr lang="en-US" dirty="0" err="1"/>
              <a:t>karticu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DD994-E51E-2983-A589-C148DA99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546691"/>
            <a:ext cx="3952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96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D10A4-B727-8C1B-02A6-F5BB469F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E3EA19-80E8-2DA6-2225-FA1BF46B7F34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ROUTER</a:t>
            </a:r>
            <a:endParaRPr lang="hr-H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AF5B5-7F25-2319-7314-AB42D5413307}"/>
              </a:ext>
            </a:extLst>
          </p:cNvPr>
          <p:cNvSpPr txBox="1"/>
          <p:nvPr/>
        </p:nvSpPr>
        <p:spPr>
          <a:xfrm>
            <a:off x="990600" y="3936832"/>
            <a:ext cx="93814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- </a:t>
            </a:r>
            <a:r>
              <a:rPr lang="hr-HR" b="1" dirty="0"/>
              <a:t>BrowserRouter:</a:t>
            </a:r>
            <a:r>
              <a:rPr lang="hr-HR" dirty="0"/>
              <a:t> Omotač koji omogućuje korištenje HTML5 history API-ja za navigaciju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Routes/Route:</a:t>
            </a:r>
            <a:r>
              <a:rPr lang="hr-HR" dirty="0"/>
              <a:t> Koristi se za definiranje ruta i komponenti koje se renderiraju za određene URL adrese</a:t>
            </a:r>
            <a:br>
              <a:rPr lang="en-US" dirty="0"/>
            </a:br>
            <a:r>
              <a:rPr lang="en-US" dirty="0"/>
              <a:t>- </a:t>
            </a:r>
            <a:r>
              <a:rPr lang="hr-HR" b="1" dirty="0"/>
              <a:t>Link:</a:t>
            </a:r>
            <a:r>
              <a:rPr lang="hr-HR" dirty="0"/>
              <a:t> Zamjena za standardni </a:t>
            </a:r>
            <a:r>
              <a:rPr lang="en-US" dirty="0"/>
              <a:t> &lt;a&gt; </a:t>
            </a:r>
            <a:r>
              <a:rPr lang="hr-HR" dirty="0"/>
              <a:t>tag za navigaciju unutar aplikacije bez osvježavanja stranice.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063A-D940-113A-0CF5-5F030081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1" y="1522980"/>
            <a:ext cx="2953979" cy="19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8E057-4C26-2A99-A7F3-B96C9BCD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FB74-B431-390B-4530-7AFF8330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BBDC-7805-3932-42F5-49FF93A86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hr-HR" sz="1600" b="1" dirty="0"/>
              <a:t>Dodajte </a:t>
            </a:r>
            <a:r>
              <a:rPr lang="en-US" b="1" dirty="0" err="1"/>
              <a:t>ove</a:t>
            </a:r>
            <a:r>
              <a:rPr lang="en-US" b="1" dirty="0"/>
              <a:t> </a:t>
            </a:r>
            <a:r>
              <a:rPr lang="en-US" b="1" dirty="0" err="1"/>
              <a:t>stranice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vas </a:t>
            </a:r>
            <a:r>
              <a:rPr lang="en-US" b="1" dirty="0" err="1"/>
              <a:t>websajt</a:t>
            </a:r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19EBB-ACD0-4629-DA7C-04A45522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607" y="2353135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6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DB1DA-4D13-008D-ECD9-FD648B61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VJEZBA</a:t>
            </a:r>
            <a:endParaRPr lang="hr-H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CD308-8137-B418-A9AA-108678F39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MOCKUP API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18957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5203-4180-69A8-D4D8-5BB7257E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976DD-4149-E039-A978-91171A236911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LOKALNO INSTALIRANJE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E36133-C715-F2A0-793F-89BD95BB7251}"/>
              </a:ext>
            </a:extLst>
          </p:cNvPr>
          <p:cNvSpPr txBox="1"/>
          <p:nvPr/>
        </p:nvSpPr>
        <p:spPr>
          <a:xfrm>
            <a:off x="990600" y="1352423"/>
            <a:ext cx="9381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en-US" dirty="0" err="1"/>
              <a:t>Upustva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google doc - https://docs.google.com/document/d/1TrILxSJhYKtB0-27JvE9_gCZ5uc_g2ZiCwqHR66E1cM/edit?usp=sharing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68F66-BA93-A337-1A44-D63D3A005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79" y="2482531"/>
            <a:ext cx="2875442" cy="2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4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2707-6F05-C14A-2D00-0CC1984B4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F7F2F-0C53-15A4-18D6-8001C128181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8B715-CC8B-44FD-9638-68C630B05C81}"/>
              </a:ext>
            </a:extLst>
          </p:cNvPr>
          <p:cNvSpPr txBox="1"/>
          <p:nvPr/>
        </p:nvSpPr>
        <p:spPr>
          <a:xfrm>
            <a:off x="990600" y="1352423"/>
            <a:ext cx="93814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P</a:t>
            </a:r>
            <a:r>
              <a:rPr lang="hr-HR" dirty="0"/>
              <a:t>opis svih ovisnosti (dependencies) i skripti (scripts) potrebnih za pokretanje, testiranje i buildanje aplikacije. Ova datoteka omogućuje alatima poput npm-a (Node Package Manager) da automatski instaliraju sve potrebne pakete i olakšava upravljanje projektom.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885D-4E8E-09B1-BB14-0D6320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00375"/>
            <a:ext cx="147637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FEFED-D344-20D0-70A6-453F4FF1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55" y="2905124"/>
            <a:ext cx="26955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63134-6453-4D25-0F8C-52DFA1A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781371"/>
            <a:ext cx="40671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EE96-8352-B559-8E93-B90CBF57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FF8B79-F95F-2B5C-64FA-99F00510650F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</a:t>
            </a:r>
            <a:r>
              <a:rPr lang="en-US" dirty="0" err="1"/>
              <a:t>package.json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7B171-21CF-BC46-2845-879B121D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46264"/>
            <a:ext cx="2466975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9CDA3-93F4-097A-08A0-66939E88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376027"/>
            <a:ext cx="2533650" cy="24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86AC4-C513-CE57-C4FC-A67F90C3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25" y="2829540"/>
            <a:ext cx="14954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9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0829E5-EBA7-C886-B214-68BC0C03E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954" y="929972"/>
            <a:ext cx="9144000" cy="1013780"/>
          </a:xfrm>
        </p:spPr>
        <p:txBody>
          <a:bodyPr/>
          <a:lstStyle/>
          <a:p>
            <a:pPr algn="ctr"/>
            <a:r>
              <a:rPr lang="en-US" dirty="0"/>
              <a:t>ZAVR</a:t>
            </a:r>
            <a:r>
              <a:rPr lang="hr-HR" dirty="0"/>
              <a:t>š</a:t>
            </a:r>
            <a:r>
              <a:rPr lang="en-US" dirty="0"/>
              <a:t>NA 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B54BBB0-24C3-34EA-BD12-D41BA8DAB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83" y="2213231"/>
            <a:ext cx="9144000" cy="1492216"/>
          </a:xfrm>
        </p:spPr>
        <p:txBody>
          <a:bodyPr>
            <a:noAutofit/>
          </a:bodyPr>
          <a:lstStyle/>
          <a:p>
            <a:r>
              <a:rPr lang="en-US" sz="1200" dirty="0"/>
              <a:t>Link - https://docs.google.com/document/d/1ZfTKb6A2HlamYXAGXTxDPfRBdQyZrbTcIpgXLMd4zP4/edit?usp=sharing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5334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E4482-1464-5E6F-601E-08FA6045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23A25-DB01-B8D8-0812-1F30739056B5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JSX I BABEL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A68F-717C-CAC4-5412-114FEC16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065" y="1057188"/>
            <a:ext cx="4095135" cy="2138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24AFA-21FC-BBA3-EF0B-43B27183062B}"/>
              </a:ext>
            </a:extLst>
          </p:cNvPr>
          <p:cNvGrpSpPr/>
          <p:nvPr/>
        </p:nvGrpSpPr>
        <p:grpSpPr>
          <a:xfrm>
            <a:off x="1119648" y="1879964"/>
            <a:ext cx="1962150" cy="771525"/>
            <a:chOff x="1119648" y="1559373"/>
            <a:chExt cx="1962150" cy="771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D28A87-BB5E-6A5E-015C-DD65ED13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648" y="1559373"/>
              <a:ext cx="1752600" cy="4381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8CE5B28-5366-E6DF-00AD-961248E5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648" y="1997523"/>
              <a:ext cx="1962150" cy="3333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5F0C5A-C198-902B-867B-C12C441C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48" y="2745147"/>
            <a:ext cx="1781175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B6FDBC-B88E-2AED-A0DE-D29586F7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48" y="3124917"/>
            <a:ext cx="4257675" cy="333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FA5781-BDAB-CD83-1BD9-3BCA74BBD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48" y="3819525"/>
            <a:ext cx="2933700" cy="781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1567F-B142-B904-1500-D8CD86D48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223" y="4775907"/>
            <a:ext cx="2876550" cy="400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4E4477-17BE-DD27-2782-63747B57B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210050"/>
            <a:ext cx="5619750" cy="723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D2D546-AAFE-AD60-C088-0C58ABD367F8}"/>
              </a:ext>
            </a:extLst>
          </p:cNvPr>
          <p:cNvSpPr txBox="1"/>
          <p:nvPr/>
        </p:nvSpPr>
        <p:spPr>
          <a:xfrm>
            <a:off x="988449" y="1113736"/>
            <a:ext cx="579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U JSX-u mogu se umetnuti samo izrazi (koji vraćaju vrijednost), a ne izjave (if, switch, itd.) </a:t>
            </a:r>
          </a:p>
        </p:txBody>
      </p:sp>
    </p:spTree>
    <p:extLst>
      <p:ext uri="{BB962C8B-B14F-4D97-AF65-F5344CB8AC3E}">
        <p14:creationId xmlns:p14="http://schemas.microsoft.com/office/powerpoint/2010/main" val="393959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26EB-C0FB-07EB-C443-6323774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9B66-326A-BECF-F544-C78128EA0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EDB9B-97BE-72CA-902E-1A81A05CE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hr-HR" b="1" dirty="0"/>
              <a:t>Zadatak: Kreiranje React aplikacije s dinamičkim sadržajem</a:t>
            </a:r>
            <a:endParaRPr lang="en-US" b="1" dirty="0"/>
          </a:p>
          <a:p>
            <a:r>
              <a:rPr lang="hr-HR" b="1" dirty="0"/>
              <a:t>Postavi osnovnu strukturu aplikacije</a:t>
            </a:r>
            <a:endParaRPr lang="en-US" b="1" dirty="0"/>
          </a:p>
          <a:p>
            <a:r>
              <a:rPr lang="hr-HR" dirty="0">
                <a:solidFill>
                  <a:schemeClr val="bg1"/>
                </a:solidFill>
              </a:rPr>
              <a:t>U datoteci index.js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hr-HR" dirty="0">
                <a:solidFill>
                  <a:schemeClr val="bg1"/>
                </a:solidFill>
              </a:rPr>
              <a:t> importaj module React i ReactDOM</a:t>
            </a:r>
            <a:r>
              <a:rPr lang="en-US" dirty="0">
                <a:solidFill>
                  <a:schemeClr val="bg1"/>
                </a:solidFill>
              </a:rPr>
              <a:t> I App.js</a:t>
            </a:r>
            <a:endParaRPr lang="hr-HR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hr-HR" b="1" dirty="0"/>
              <a:t>Kreiraj JSX kod koji će se prikazivati</a:t>
            </a:r>
            <a:r>
              <a:rPr lang="en-US" b="1" dirty="0"/>
              <a:t> text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b="1" dirty="0" err="1"/>
              <a:t>slike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 metodi za prikazivanje (renderiranje), omotaj sve HTML elemente unutar jednog div elementa.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dva HTML paragrafa:</a:t>
            </a:r>
            <a:br>
              <a:rPr lang="en-US" dirty="0"/>
            </a:br>
            <a:br>
              <a:rPr lang="en-US" dirty="0"/>
            </a:br>
            <a:r>
              <a:rPr lang="hr-HR" dirty="0">
                <a:solidFill>
                  <a:schemeClr val="bg1"/>
                </a:solidFill>
              </a:rPr>
              <a:t>Prvi paragraf treba sadržavati tekst "Created by ..." te umetnuti ime autora preko varijable.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Drugi paragraf treba sadržavati tekst "Copyright ©" te dinamički prikazati trenutačnu godinu.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Umetni dinamički sadržaj pomoću JavaScript izraza: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Definiraj varijablu koja sadrži tvoje ime.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Kreiraj novi objekt tipa Date i pomoću odgovarajuće metode dohvati trenutačnu godinu.</a:t>
            </a:r>
            <a:br>
              <a:rPr lang="hr-HR" dirty="0">
                <a:solidFill>
                  <a:schemeClr val="bg1"/>
                </a:solidFill>
              </a:rPr>
            </a:br>
            <a:r>
              <a:rPr lang="hr-HR" i="1" dirty="0">
                <a:solidFill>
                  <a:schemeClr val="bg1"/>
                </a:solidFill>
              </a:rPr>
              <a:t>Napomena</a:t>
            </a:r>
            <a:br>
              <a:rPr lang="en-US" i="1" dirty="0">
                <a:solidFill>
                  <a:schemeClr val="bg1"/>
                </a:solidFill>
              </a:rPr>
            </a:br>
            <a:br>
              <a:rPr lang="en-US" i="1" dirty="0">
                <a:solidFill>
                  <a:schemeClr val="bg1"/>
                </a:solidFill>
              </a:rPr>
            </a:br>
            <a:r>
              <a:rPr lang="hr-HR" b="1" dirty="0"/>
              <a:t>Prikaži sadržaj u DOM-u</a:t>
            </a:r>
            <a:endParaRPr lang="hr-H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D2E107-AF25-9C0E-6EA3-54FE794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04" y="2724150"/>
            <a:ext cx="142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4755A-8E77-1AB7-0F0A-5FF69DCF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A5CB1F-8C9E-DC34-23FF-1D029477EB9E}"/>
              </a:ext>
            </a:extLst>
          </p:cNvPr>
          <p:cNvSpPr txBox="1">
            <a:spLocks/>
          </p:cNvSpPr>
          <p:nvPr/>
        </p:nvSpPr>
        <p:spPr>
          <a:xfrm>
            <a:off x="990600" y="383056"/>
            <a:ext cx="10515600" cy="85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baseline="0">
                <a:solidFill>
                  <a:schemeClr val="tx2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REACT – STYLING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FB4C6-4D39-08A7-4A82-AEF3310AEAA1}"/>
              </a:ext>
            </a:extLst>
          </p:cNvPr>
          <p:cNvSpPr txBox="1"/>
          <p:nvPr/>
        </p:nvSpPr>
        <p:spPr>
          <a:xfrm>
            <a:off x="1120877" y="1397675"/>
            <a:ext cx="45277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hr-HR" dirty="0"/>
              <a:t>👉</a:t>
            </a:r>
            <a:r>
              <a:rPr lang="en-US" dirty="0"/>
              <a:t> </a:t>
            </a:r>
            <a:r>
              <a:rPr lang="hr-HR" b="1" dirty="0"/>
              <a:t>Atributi s više riječi moraju biti napisani u camelCase notaciji</a:t>
            </a:r>
            <a:br>
              <a:rPr lang="en-US" b="1" dirty="0"/>
            </a:br>
            <a:endParaRPr lang="hr-HR" dirty="0"/>
          </a:p>
          <a:p>
            <a:pPr>
              <a:buFont typeface="Arial" panose="020B0604020202020204" pitchFamily="34" charset="0"/>
              <a:buChar char="•"/>
            </a:pPr>
            <a:r>
              <a:rPr lang="hr-HR" dirty="0"/>
              <a:t>Primjeri: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contentEditable</a:t>
            </a:r>
            <a:r>
              <a:rPr lang="hr-HR" dirty="0"/>
              <a:t> umjesto </a:t>
            </a:r>
            <a:r>
              <a:rPr lang="hr-HR" b="1" dirty="0"/>
              <a:t>contenteditable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r-HR" b="1" dirty="0"/>
              <a:t>spellCheck</a:t>
            </a:r>
            <a:r>
              <a:rPr lang="hr-HR" dirty="0"/>
              <a:t> umjesto spellcheck</a:t>
            </a:r>
          </a:p>
          <a:p>
            <a:r>
              <a:rPr lang="hr-HR" dirty="0"/>
              <a:t>Korištenje ispravnih notacija omogućuje da React pravilno interpretira vrijednosti.</a:t>
            </a:r>
          </a:p>
          <a:p>
            <a:pPr>
              <a:buNone/>
            </a:pP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5C10-0155-E4E5-CF46-BC558C6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5361"/>
            <a:ext cx="297180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BE5CA-68A5-AC87-B0EB-079F0C8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7859"/>
            <a:ext cx="3143250" cy="323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6A2A0-1603-B99F-195E-F9D26845E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7" y="2671762"/>
            <a:ext cx="31337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DBFCA-E572-3247-6B77-16D845DD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1E9-A4FC-C1FD-F3A7-270EFA37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676276"/>
          </a:xfrm>
        </p:spPr>
        <p:txBody>
          <a:bodyPr/>
          <a:lstStyle/>
          <a:p>
            <a:r>
              <a:rPr lang="en-US" dirty="0"/>
              <a:t>VJE</a:t>
            </a:r>
            <a:r>
              <a:rPr lang="hr-HR" dirty="0"/>
              <a:t>ž</a:t>
            </a:r>
            <a:r>
              <a:rPr lang="en-US" dirty="0" err="1"/>
              <a:t>ba</a:t>
            </a:r>
            <a:endParaRPr lang="hr-H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2F42C-810D-2414-CCF0-5D5378EEA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52600"/>
            <a:ext cx="3932237" cy="47117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b="1" dirty="0"/>
              <a:t>Kreiranje strukture za slike</a:t>
            </a:r>
            <a:endParaRPr lang="hr-HR" dirty="0"/>
          </a:p>
          <a:p>
            <a:pPr>
              <a:buFont typeface="+mj-lt"/>
              <a:buAutoNum type="arabicPeriod"/>
            </a:pPr>
            <a:r>
              <a:rPr lang="hr-HR" dirty="0"/>
              <a:t>Kreirajte tri slike unutar omotačkog elementa (primjerice, wrapper).</a:t>
            </a:r>
          </a:p>
          <a:p>
            <a:pPr>
              <a:buFont typeface="+mj-lt"/>
              <a:buAutoNum type="arabicPeriod"/>
            </a:pPr>
            <a:r>
              <a:rPr lang="hr-HR" dirty="0"/>
              <a:t>Preuzmite URL-ove za slike s Google Image </a:t>
            </a:r>
            <a:r>
              <a:rPr lang="en-US" dirty="0"/>
              <a:t>(</a:t>
            </a:r>
            <a:r>
              <a:rPr lang="en-US" dirty="0" err="1"/>
              <a:t>ili</a:t>
            </a:r>
            <a:r>
              <a:rPr lang="en-US" dirty="0"/>
              <a:t> lorem-pic) </a:t>
            </a:r>
            <a:r>
              <a:rPr lang="hr-HR" dirty="0"/>
              <a:t>pretrage te ih postavite kao vrijednosti atributa izvora.</a:t>
            </a:r>
          </a:p>
          <a:p>
            <a:pPr>
              <a:buFont typeface="+mj-lt"/>
              <a:buAutoNum type="arabicPeriod"/>
            </a:pPr>
            <a:r>
              <a:rPr lang="hr-HR" dirty="0"/>
              <a:t>U CSS datoteci definirajte klasu (primjerice, food-img) koja postavlja visinu i širinu slike na 100px.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910-AF6F-3085-A630-3BA26906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771" y="2510145"/>
            <a:ext cx="35814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7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NO2MARE">
      <a:dk1>
        <a:srgbClr val="69ACED"/>
      </a:dk1>
      <a:lt1>
        <a:srgbClr val="FFFFFF"/>
      </a:lt1>
      <a:dk2>
        <a:srgbClr val="0B3A68"/>
      </a:dk2>
      <a:lt2>
        <a:srgbClr val="F4F3F3"/>
      </a:lt2>
      <a:accent1>
        <a:srgbClr val="0B3A68"/>
      </a:accent1>
      <a:accent2>
        <a:srgbClr val="11579C"/>
      </a:accent2>
      <a:accent3>
        <a:srgbClr val="69ACED"/>
      </a:accent3>
      <a:accent4>
        <a:srgbClr val="9BC7F3"/>
      </a:accent4>
      <a:accent5>
        <a:srgbClr val="CDE3F9"/>
      </a:accent5>
      <a:accent6>
        <a:srgbClr val="B2BCD6"/>
      </a:accent6>
      <a:hlink>
        <a:srgbClr val="FFFF00"/>
      </a:hlink>
      <a:folHlink>
        <a:srgbClr val="FFFF00"/>
      </a:folHlink>
    </a:clrScheme>
    <a:fontScheme name="Po meri 2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F55D9EF0BF0A44B819E681FCAC00B7" ma:contentTypeVersion="12" ma:contentTypeDescription="Create a new document." ma:contentTypeScope="" ma:versionID="068ce121a7a7a0aebcb89dd601c4f0a2">
  <xsd:schema xmlns:xsd="http://www.w3.org/2001/XMLSchema" xmlns:xs="http://www.w3.org/2001/XMLSchema" xmlns:p="http://schemas.microsoft.com/office/2006/metadata/properties" xmlns:ns2="40806f44-bc4a-4ea4-b660-c6da93f8f179" xmlns:ns3="758d0d8f-b783-4c78-ab73-9740c97b97cf" targetNamespace="http://schemas.microsoft.com/office/2006/metadata/properties" ma:root="true" ma:fieldsID="67c58e6c5c8ea9af0822acd84d25e1a2" ns2:_="" ns3:_="">
    <xsd:import namespace="40806f44-bc4a-4ea4-b660-c6da93f8f179"/>
    <xsd:import namespace="758d0d8f-b783-4c78-ab73-9740c97b9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06f44-bc4a-4ea4-b660-c6da93f8f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5c7bf33-a257-4e00-9403-5619347451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d0d8f-b783-4c78-ab73-9740c97b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8d7a4de-20ce-488f-a6bb-d6c189e71f40}" ma:internalName="TaxCatchAll" ma:showField="CatchAllData" ma:web="758d0d8f-b783-4c78-ab73-9740c97b9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806f44-bc4a-4ea4-b660-c6da93f8f179">
      <Terms xmlns="http://schemas.microsoft.com/office/infopath/2007/PartnerControls"/>
    </lcf76f155ced4ddcb4097134ff3c332f>
    <TaxCatchAll xmlns="758d0d8f-b783-4c78-ab73-9740c97b97cf" xsi:nil="true"/>
  </documentManagement>
</p:properties>
</file>

<file path=customXml/itemProps1.xml><?xml version="1.0" encoding="utf-8"?>
<ds:datastoreItem xmlns:ds="http://schemas.openxmlformats.org/officeDocument/2006/customXml" ds:itemID="{46915D30-CAA6-465E-907F-1770D4E3B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AED0F-96FF-4C7F-8AC9-672C91BFC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806f44-bc4a-4ea4-b660-c6da93f8f179"/>
    <ds:schemaRef ds:uri="758d0d8f-b783-4c78-ab73-9740c97b9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2F81-8533-461E-8E71-A6D77294CFEF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40806f44-bc4a-4ea4-b660-c6da93f8f179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58d0d8f-b783-4c78-ab73-9740c97b97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11813</TotalTime>
  <Words>4115</Words>
  <Application>Microsoft Office PowerPoint</Application>
  <PresentationFormat>Widescreen</PresentationFormat>
  <Paragraphs>427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Consolas</vt:lpstr>
      <vt:lpstr>Open Sans</vt:lpstr>
      <vt:lpstr>Open Sans Semibold</vt:lpstr>
      <vt:lpstr>Wingdings</vt:lpstr>
      <vt:lpstr>Office Theme</vt:lpstr>
      <vt:lpstr>Uvod u REACT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VJEžba</vt:lpstr>
      <vt:lpstr>PowerPoint Presentation</vt:lpstr>
      <vt:lpstr>PowerPoint Presentation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VJEžba</vt:lpstr>
      <vt:lpstr>PowerPoint Presentation</vt:lpstr>
      <vt:lpstr>VJEžba</vt:lpstr>
      <vt:lpstr>PowerPoint Presentation</vt:lpstr>
      <vt:lpstr>PowerPoint Presentation</vt:lpstr>
      <vt:lpstr>VJEžba</vt:lpstr>
      <vt:lpstr>VJEžba</vt:lpstr>
      <vt:lpstr>PowerPoint Presentation</vt:lpstr>
      <vt:lpstr>PowerPoint Presentation</vt:lpstr>
      <vt:lpstr>VJEžba</vt:lpstr>
      <vt:lpstr>PowerPoint Presentation</vt:lpstr>
      <vt:lpstr>VJEžba</vt:lpstr>
      <vt:lpstr>PowerPoint Presentation</vt:lpstr>
      <vt:lpstr>VJEžba</vt:lpstr>
      <vt:lpstr>VJEZBA</vt:lpstr>
      <vt:lpstr>PowerPoint Presentation</vt:lpstr>
      <vt:lpstr>PowerPoint Presentation</vt:lpstr>
      <vt:lpstr>PowerPoint Presentation</vt:lpstr>
      <vt:lpstr>ZAVRšNA VJEžba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Dino Duvnjak</cp:lastModifiedBy>
  <cp:revision>298</cp:revision>
  <dcterms:created xsi:type="dcterms:W3CDTF">2021-08-14T09:32:24Z</dcterms:created>
  <dcterms:modified xsi:type="dcterms:W3CDTF">2025-05-30T08:54:06Z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0x010100E4F55D9EF0BF0A44B819E681FCAC00B7</vt:lpwstr>
  </property>
</Properties>
</file>